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63" r:id="rId2"/>
    <p:sldId id="371" r:id="rId3"/>
    <p:sldId id="340" r:id="rId4"/>
    <p:sldId id="339" r:id="rId5"/>
    <p:sldId id="341" r:id="rId6"/>
    <p:sldId id="342" r:id="rId7"/>
    <p:sldId id="373" r:id="rId8"/>
    <p:sldId id="374" r:id="rId9"/>
    <p:sldId id="343" r:id="rId10"/>
    <p:sldId id="369" r:id="rId11"/>
    <p:sldId id="348" r:id="rId12"/>
    <p:sldId id="365" r:id="rId13"/>
    <p:sldId id="350" r:id="rId14"/>
    <p:sldId id="370" r:id="rId15"/>
    <p:sldId id="367" r:id="rId16"/>
    <p:sldId id="368" r:id="rId17"/>
    <p:sldId id="375" r:id="rId18"/>
    <p:sldId id="366" r:id="rId19"/>
    <p:sldId id="379" r:id="rId20"/>
    <p:sldId id="376" r:id="rId21"/>
    <p:sldId id="359" r:id="rId22"/>
    <p:sldId id="378" r:id="rId23"/>
    <p:sldId id="372" r:id="rId24"/>
  </p:sldIdLst>
  <p:sldSz cx="9001125" cy="6840538"/>
  <p:notesSz cx="6794500" cy="9931400"/>
  <p:defaultTextStyle>
    <a:defPPr>
      <a:defRPr lang="sv-SE"/>
    </a:defPPr>
    <a:lvl1pPr algn="l" rtl="0" fontAlgn="base">
      <a:spcBef>
        <a:spcPct val="0"/>
      </a:spcBef>
      <a:spcAft>
        <a:spcPct val="0"/>
      </a:spcAft>
      <a:defRPr b="1" kern="1200">
        <a:solidFill>
          <a:schemeClr val="tx1"/>
        </a:solidFill>
        <a:latin typeface="Arial" charset="0"/>
        <a:ea typeface="ＭＳ Ｐゴシック" charset="-128"/>
        <a:cs typeface="+mn-cs"/>
      </a:defRPr>
    </a:lvl1pPr>
    <a:lvl2pPr marL="457200" algn="l" rtl="0" fontAlgn="base">
      <a:spcBef>
        <a:spcPct val="0"/>
      </a:spcBef>
      <a:spcAft>
        <a:spcPct val="0"/>
      </a:spcAft>
      <a:defRPr b="1" kern="1200">
        <a:solidFill>
          <a:schemeClr val="tx1"/>
        </a:solidFill>
        <a:latin typeface="Arial" charset="0"/>
        <a:ea typeface="ＭＳ Ｐゴシック" charset="-128"/>
        <a:cs typeface="+mn-cs"/>
      </a:defRPr>
    </a:lvl2pPr>
    <a:lvl3pPr marL="914400" algn="l" rtl="0" fontAlgn="base">
      <a:spcBef>
        <a:spcPct val="0"/>
      </a:spcBef>
      <a:spcAft>
        <a:spcPct val="0"/>
      </a:spcAft>
      <a:defRPr b="1" kern="1200">
        <a:solidFill>
          <a:schemeClr val="tx1"/>
        </a:solidFill>
        <a:latin typeface="Arial" charset="0"/>
        <a:ea typeface="ＭＳ Ｐゴシック" charset="-128"/>
        <a:cs typeface="+mn-cs"/>
      </a:defRPr>
    </a:lvl3pPr>
    <a:lvl4pPr marL="1371600" algn="l" rtl="0" fontAlgn="base">
      <a:spcBef>
        <a:spcPct val="0"/>
      </a:spcBef>
      <a:spcAft>
        <a:spcPct val="0"/>
      </a:spcAft>
      <a:defRPr b="1" kern="1200">
        <a:solidFill>
          <a:schemeClr val="tx1"/>
        </a:solidFill>
        <a:latin typeface="Arial" charset="0"/>
        <a:ea typeface="ＭＳ Ｐゴシック" charset="-128"/>
        <a:cs typeface="+mn-cs"/>
      </a:defRPr>
    </a:lvl4pPr>
    <a:lvl5pPr marL="1828800" algn="l" rtl="0" fontAlgn="base">
      <a:spcBef>
        <a:spcPct val="0"/>
      </a:spcBef>
      <a:spcAft>
        <a:spcPct val="0"/>
      </a:spcAft>
      <a:defRPr b="1" kern="1200">
        <a:solidFill>
          <a:schemeClr val="tx1"/>
        </a:solidFill>
        <a:latin typeface="Arial" charset="0"/>
        <a:ea typeface="ＭＳ Ｐゴシック" charset="-128"/>
        <a:cs typeface="+mn-cs"/>
      </a:defRPr>
    </a:lvl5pPr>
    <a:lvl6pPr marL="2286000" algn="l" defTabSz="914400" rtl="0" eaLnBrk="1" latinLnBrk="0" hangingPunct="1">
      <a:defRPr b="1" kern="1200">
        <a:solidFill>
          <a:schemeClr val="tx1"/>
        </a:solidFill>
        <a:latin typeface="Arial" charset="0"/>
        <a:ea typeface="ＭＳ Ｐゴシック" charset="-128"/>
        <a:cs typeface="+mn-cs"/>
      </a:defRPr>
    </a:lvl6pPr>
    <a:lvl7pPr marL="2743200" algn="l" defTabSz="914400" rtl="0" eaLnBrk="1" latinLnBrk="0" hangingPunct="1">
      <a:defRPr b="1" kern="1200">
        <a:solidFill>
          <a:schemeClr val="tx1"/>
        </a:solidFill>
        <a:latin typeface="Arial" charset="0"/>
        <a:ea typeface="ＭＳ Ｐゴシック" charset="-128"/>
        <a:cs typeface="+mn-cs"/>
      </a:defRPr>
    </a:lvl7pPr>
    <a:lvl8pPr marL="3200400" algn="l" defTabSz="914400" rtl="0" eaLnBrk="1" latinLnBrk="0" hangingPunct="1">
      <a:defRPr b="1" kern="1200">
        <a:solidFill>
          <a:schemeClr val="tx1"/>
        </a:solidFill>
        <a:latin typeface="Arial" charset="0"/>
        <a:ea typeface="ＭＳ Ｐゴシック" charset="-128"/>
        <a:cs typeface="+mn-cs"/>
      </a:defRPr>
    </a:lvl8pPr>
    <a:lvl9pPr marL="3657600" algn="l" defTabSz="914400" rtl="0" eaLnBrk="1" latinLnBrk="0" hangingPunct="1">
      <a:defRPr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4212">
          <p15:clr>
            <a:srgbClr val="A4A3A4"/>
          </p15:clr>
        </p15:guide>
        <p15:guide id="2" orient="horz" pos="802">
          <p15:clr>
            <a:srgbClr val="A4A3A4"/>
          </p15:clr>
        </p15:guide>
        <p15:guide id="3" orient="horz" pos="119">
          <p15:clr>
            <a:srgbClr val="A4A3A4"/>
          </p15:clr>
        </p15:guide>
        <p15:guide id="4" orient="horz" pos="1122">
          <p15:clr>
            <a:srgbClr val="A4A3A4"/>
          </p15:clr>
        </p15:guide>
        <p15:guide id="5" pos="492">
          <p15:clr>
            <a:srgbClr val="A4A3A4"/>
          </p15:clr>
        </p15:guide>
        <p15:guide id="6" pos="115">
          <p15:clr>
            <a:srgbClr val="A4A3A4"/>
          </p15:clr>
        </p15:guide>
        <p15:guide id="7" pos="2617">
          <p15:clr>
            <a:srgbClr val="A4A3A4"/>
          </p15:clr>
        </p15:guide>
        <p15:guide id="8" pos="5565">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ADCAB8"/>
    <a:srgbClr val="404040"/>
    <a:srgbClr val="BFB8AF"/>
    <a:srgbClr val="D2BA81"/>
    <a:srgbClr val="BED9C7"/>
    <a:srgbClr val="E9C4C7"/>
    <a:srgbClr val="333333"/>
    <a:srgbClr val="FF689D"/>
    <a:srgbClr val="F3EB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1387" autoAdjust="0"/>
  </p:normalViewPr>
  <p:slideViewPr>
    <p:cSldViewPr snapToGrid="0" showGuides="1">
      <p:cViewPr varScale="1">
        <p:scale>
          <a:sx n="91" d="100"/>
          <a:sy n="91" d="100"/>
        </p:scale>
        <p:origin x="1668" y="78"/>
      </p:cViewPr>
      <p:guideLst>
        <p:guide orient="horz" pos="4212"/>
        <p:guide orient="horz" pos="802"/>
        <p:guide orient="horz" pos="119"/>
        <p:guide orient="horz" pos="1122"/>
        <p:guide pos="492"/>
        <p:guide pos="115"/>
        <p:guide pos="2617"/>
        <p:guide pos="5565"/>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29" d="100"/>
        <a:sy n="129" d="100"/>
      </p:scale>
      <p:origin x="0" y="-8390"/>
    </p:cViewPr>
  </p:sorterViewPr>
  <p:notesViewPr>
    <p:cSldViewPr snapToGrid="0" snapToObjects="1">
      <p:cViewPr>
        <p:scale>
          <a:sx n="150" d="100"/>
          <a:sy n="150" d="100"/>
        </p:scale>
        <p:origin x="-2364" y="3498"/>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AF53FA3B-A911-4294-9666-9D8A5388C07E}" type="datetimeFigureOut">
              <a:rPr lang="sv-SE" smtClean="0"/>
              <a:pPr/>
              <a:t>2016-12-07</a:t>
            </a:fld>
            <a:endParaRPr lang="sv-SE" dirty="0"/>
          </a:p>
        </p:txBody>
      </p:sp>
      <p:sp>
        <p:nvSpPr>
          <p:cNvPr id="4" name="Platshållare för sidfo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3FFF35AB-58F5-4C8C-9928-1BF893383042}" type="slidenum">
              <a:rPr lang="sv-SE" smtClean="0"/>
              <a:pPr/>
              <a:t>‹#›</a:t>
            </a:fld>
            <a:endParaRPr lang="sv-SE" dirty="0"/>
          </a:p>
        </p:txBody>
      </p:sp>
    </p:spTree>
    <p:extLst>
      <p:ext uri="{BB962C8B-B14F-4D97-AF65-F5344CB8AC3E}">
        <p14:creationId xmlns:p14="http://schemas.microsoft.com/office/powerpoint/2010/main" val="3560530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DAAF5E47-94AA-AA43-B08E-C5A5421011EB}" type="datetimeFigureOut">
              <a:rPr lang="sv-SE" smtClean="0"/>
              <a:pPr/>
              <a:t>2016-12-07</a:t>
            </a:fld>
            <a:endParaRPr lang="sv-SE" dirty="0"/>
          </a:p>
        </p:txBody>
      </p:sp>
      <p:sp>
        <p:nvSpPr>
          <p:cNvPr id="4" name="Platshållare för bildobjekt 3"/>
          <p:cNvSpPr>
            <a:spLocks noGrp="1" noRot="1" noChangeAspect="1"/>
          </p:cNvSpPr>
          <p:nvPr>
            <p:ph type="sldImg" idx="2"/>
          </p:nvPr>
        </p:nvSpPr>
        <p:spPr>
          <a:xfrm>
            <a:off x="947738" y="744538"/>
            <a:ext cx="4899025" cy="3724275"/>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C13FD4B-1391-7946-A8ED-18550D8B130B}" type="slidenum">
              <a:rPr lang="sv-SE" smtClean="0"/>
              <a:pPr/>
              <a:t>‹#›</a:t>
            </a:fld>
            <a:endParaRPr lang="sv-SE" dirty="0"/>
          </a:p>
        </p:txBody>
      </p:sp>
    </p:spTree>
    <p:extLst>
      <p:ext uri="{BB962C8B-B14F-4D97-AF65-F5344CB8AC3E}">
        <p14:creationId xmlns:p14="http://schemas.microsoft.com/office/powerpoint/2010/main" val="15121021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Välkomna hit till</a:t>
            </a:r>
            <a:r>
              <a:rPr lang="sv-SE" baseline="0" dirty="0" smtClean="0"/>
              <a:t> eftermiddagen, jag heter Cecilia Winberg är fysioterapeut och forskare som på en del av min tjänst har ett uppdrag för SWEAH. SWEAH som står för Swedish National </a:t>
            </a:r>
            <a:r>
              <a:rPr lang="sv-SE" baseline="0" dirty="0" err="1" smtClean="0"/>
              <a:t>Graduate</a:t>
            </a:r>
            <a:r>
              <a:rPr lang="sv-SE" baseline="0" dirty="0" smtClean="0"/>
              <a:t> </a:t>
            </a:r>
            <a:r>
              <a:rPr lang="sv-SE" baseline="0" dirty="0" err="1" smtClean="0"/>
              <a:t>Shool</a:t>
            </a:r>
            <a:r>
              <a:rPr lang="sv-SE" baseline="0" dirty="0" smtClean="0"/>
              <a:t> for </a:t>
            </a:r>
            <a:r>
              <a:rPr lang="sv-SE" baseline="0" dirty="0" err="1" smtClean="0"/>
              <a:t>Competitive</a:t>
            </a:r>
            <a:r>
              <a:rPr lang="sv-SE" baseline="0" dirty="0" smtClean="0"/>
              <a:t> Science on </a:t>
            </a:r>
            <a:r>
              <a:rPr lang="sv-SE" baseline="0" dirty="0" err="1" smtClean="0"/>
              <a:t>agineg</a:t>
            </a:r>
            <a:r>
              <a:rPr lang="sv-SE" baseline="0" dirty="0" smtClean="0"/>
              <a:t> and </a:t>
            </a:r>
            <a:r>
              <a:rPr lang="sv-SE" baseline="0" dirty="0" err="1" smtClean="0"/>
              <a:t>health</a:t>
            </a:r>
            <a:r>
              <a:rPr lang="sv-SE" baseline="0" dirty="0" smtClean="0"/>
              <a:t> är en nationell forskarskola inom åldrande och hälsa. Mitt uppdrag är under 2016 besöka de partneruniversitet som är </a:t>
            </a:r>
            <a:r>
              <a:rPr lang="sv-SE" baseline="0" dirty="0" err="1" smtClean="0"/>
              <a:t>affilierade</a:t>
            </a:r>
            <a:r>
              <a:rPr lang="sv-SE" baseline="0" dirty="0" smtClean="0"/>
              <a:t> till SWEAH för att informera och diskutera SWEAH. </a:t>
            </a:r>
          </a:p>
          <a:p>
            <a:r>
              <a:rPr lang="sv-SE" baseline="0" dirty="0" smtClean="0"/>
              <a:t>Men först är jag nyfiken på vad ni känner till om SWEAH? </a:t>
            </a:r>
          </a:p>
          <a:p>
            <a:r>
              <a:rPr lang="sv-SE" baseline="0" dirty="0" smtClean="0"/>
              <a:t>Det är också helt ok att komma med synpunkter under presentationen.</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1</a:t>
            </a:fld>
            <a:endParaRPr lang="sv-SE" dirty="0"/>
          </a:p>
        </p:txBody>
      </p:sp>
    </p:spTree>
    <p:extLst>
      <p:ext uri="{BB962C8B-B14F-4D97-AF65-F5344CB8AC3E}">
        <p14:creationId xmlns:p14="http://schemas.microsoft.com/office/powerpoint/2010/main" val="2784825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1200" dirty="0" smtClean="0"/>
              <a:t>22 applicants Sep 2016 </a:t>
            </a:r>
          </a:p>
          <a:p>
            <a:pPr>
              <a:spcBef>
                <a:spcPts val="1200"/>
              </a:spcBef>
            </a:pPr>
            <a:r>
              <a:rPr lang="en-US" sz="1200" dirty="0" smtClean="0"/>
              <a:t>Approximately 8 will be accepted</a:t>
            </a:r>
          </a:p>
          <a:p>
            <a:pPr>
              <a:spcBef>
                <a:spcPts val="1200"/>
              </a:spcBef>
            </a:pPr>
            <a:r>
              <a:rPr lang="en-US" sz="1200" dirty="0" smtClean="0"/>
              <a:t>Future calls depending on graduation rate among affiliated students, and funding</a:t>
            </a:r>
          </a:p>
          <a:p>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10</a:t>
            </a:fld>
            <a:endParaRPr lang="sv-SE" dirty="0"/>
          </a:p>
        </p:txBody>
      </p:sp>
    </p:spTree>
    <p:extLst>
      <p:ext uri="{BB962C8B-B14F-4D97-AF65-F5344CB8AC3E}">
        <p14:creationId xmlns:p14="http://schemas.microsoft.com/office/powerpoint/2010/main" val="753062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smtClean="0"/>
              <a:t>För</a:t>
            </a:r>
            <a:r>
              <a:rPr lang="sv-SE" baseline="0" dirty="0" smtClean="0"/>
              <a:t> att uppfylla kursplanen som SWEAH doktorand ingår det att man ska delta i tre interdisciplinära kurser på kring åldrande och hälsa. Kurserna utgår från studenternas utveckling och lärande och är uppbyggda som distanskurser under 6-12 månader med 2-3 dagar vid något universitet.  Kurser, utbildningar, litteratur</a:t>
            </a:r>
          </a:p>
          <a:p>
            <a:r>
              <a:rPr lang="sv-SE" baseline="0" dirty="0" smtClean="0"/>
              <a:t>Ansökan ska vara inne senast 31/3 om man vill söka resebidrag för att åka utomlands. </a:t>
            </a:r>
          </a:p>
          <a:p>
            <a:r>
              <a:rPr lang="sv-SE" baseline="0" dirty="0" smtClean="0"/>
              <a:t>Själv hålla kolla på utgifter. </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11</a:t>
            </a:fld>
            <a:endParaRPr lang="sv-S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CC13FD4B-1391-7946-A8ED-18550D8B130B}" type="slidenum">
              <a:rPr lang="sv-SE" smtClean="0"/>
              <a:pPr/>
              <a:t>13</a:t>
            </a:fld>
            <a:endParaRPr lang="sv-S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Möjlighet att söka medel för kurs</a:t>
            </a:r>
            <a:r>
              <a:rPr lang="sv-SE" baseline="0" dirty="0" smtClean="0"/>
              <a:t> som anordnas lokalt. Upp till 100 000 kronor. </a:t>
            </a:r>
          </a:p>
          <a:p>
            <a:r>
              <a:rPr lang="sv-SE" baseline="0" dirty="0" smtClean="0"/>
              <a:t>Ska baseras på </a:t>
            </a:r>
            <a:r>
              <a:rPr lang="sv-SE" baseline="0" dirty="0" err="1" smtClean="0"/>
              <a:t>SWEAHs</a:t>
            </a:r>
            <a:r>
              <a:rPr lang="sv-SE" baseline="0" dirty="0" smtClean="0"/>
              <a:t> curriculum och de bärande </a:t>
            </a:r>
            <a:r>
              <a:rPr lang="sv-SE" baseline="0" dirty="0" err="1" smtClean="0"/>
              <a:t>idderna</a:t>
            </a:r>
            <a:r>
              <a:rPr lang="sv-SE" baseline="0" dirty="0" smtClean="0"/>
              <a:t> om tvärvetenskaplighet och integrativ forskning</a:t>
            </a:r>
          </a:p>
          <a:p>
            <a:r>
              <a:rPr lang="sv-SE" baseline="0" dirty="0" smtClean="0"/>
              <a:t>Samverkan med två eller flera av </a:t>
            </a:r>
            <a:r>
              <a:rPr lang="sv-SE" baseline="0" dirty="0" err="1" smtClean="0"/>
              <a:t>SWEAHs</a:t>
            </a:r>
            <a:r>
              <a:rPr lang="sv-SE" baseline="0" dirty="0" smtClean="0"/>
              <a:t> partners </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14</a:t>
            </a:fld>
            <a:endParaRPr lang="sv-SE" dirty="0"/>
          </a:p>
        </p:txBody>
      </p:sp>
    </p:spTree>
    <p:extLst>
      <p:ext uri="{BB962C8B-B14F-4D97-AF65-F5344CB8AC3E}">
        <p14:creationId xmlns:p14="http://schemas.microsoft.com/office/powerpoint/2010/main" val="38545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smtClean="0"/>
              <a:t>I</a:t>
            </a:r>
            <a:r>
              <a:rPr lang="sv-SE" baseline="0" dirty="0" smtClean="0"/>
              <a:t> SWEAH ingår också ett </a:t>
            </a:r>
            <a:r>
              <a:rPr lang="sv-SE" baseline="0" dirty="0" err="1" smtClean="0"/>
              <a:t>postdoc</a:t>
            </a:r>
            <a:r>
              <a:rPr lang="sv-SE" baseline="0" dirty="0" smtClean="0"/>
              <a:t> program som innefattar två delar; den första delen som påbörjades i våras är en kurs som är öppen för svenska såväl som internationella post doc. Kursen styrs till stor del av deltagarna själv och är fokuserad på den vetenskapliga karriären och ger möjlighet att utveckla förmågor för framtida arbete som forskare. </a:t>
            </a:r>
          </a:p>
          <a:p>
            <a:r>
              <a:rPr lang="sv-SE" baseline="0" dirty="0" smtClean="0"/>
              <a:t>För post </a:t>
            </a:r>
            <a:r>
              <a:rPr lang="sv-SE" baseline="0" dirty="0" err="1" smtClean="0"/>
              <a:t>docs</a:t>
            </a:r>
            <a:r>
              <a:rPr lang="sv-SE" baseline="0" dirty="0" smtClean="0"/>
              <a:t> inom åldrande och hälsa finns också ett mentorskapsprogram och riktade aktiviteter som tex möjlighet att delta i konferenser, seminarier </a:t>
            </a:r>
            <a:r>
              <a:rPr lang="sv-SE" baseline="0" dirty="0" err="1" smtClean="0"/>
              <a:t>ets</a:t>
            </a:r>
            <a:r>
              <a:rPr lang="sv-SE" baseline="0" dirty="0" smtClean="0"/>
              <a:t>. </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15</a:t>
            </a:fld>
            <a:endParaRPr lang="sv-SE" dirty="0"/>
          </a:p>
        </p:txBody>
      </p:sp>
    </p:spTree>
    <p:extLst>
      <p:ext uri="{BB962C8B-B14F-4D97-AF65-F5344CB8AC3E}">
        <p14:creationId xmlns:p14="http://schemas.microsoft.com/office/powerpoint/2010/main" val="4217701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Den första kursen startade som sagt i våras och innefattar 14 deltagare varav mer än hälften kommer från</a:t>
            </a:r>
            <a:r>
              <a:rPr lang="sv-SE" baseline="0" dirty="0" smtClean="0"/>
              <a:t> ett annat land än Sverige. Kursen är gratis och boende i samband med kursen är inkluderat. I maj genomfördes den första workshopen som tex innehöll presentationer om att söka </a:t>
            </a:r>
            <a:r>
              <a:rPr lang="sv-SE" baseline="0" dirty="0" err="1" smtClean="0"/>
              <a:t>forksningsmedel</a:t>
            </a:r>
            <a:endParaRPr lang="sv-S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t>Next</a:t>
            </a:r>
            <a:r>
              <a:rPr lang="sv-SE" dirty="0" smtClean="0"/>
              <a:t> </a:t>
            </a:r>
            <a:r>
              <a:rPr lang="sv-SE" dirty="0" err="1" smtClean="0"/>
              <a:t>course</a:t>
            </a:r>
            <a:r>
              <a:rPr lang="sv-SE" dirty="0" smtClean="0"/>
              <a:t> 2018 (?)</a:t>
            </a:r>
          </a:p>
          <a:p>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16</a:t>
            </a:fld>
            <a:endParaRPr lang="sv-SE" dirty="0"/>
          </a:p>
        </p:txBody>
      </p:sp>
    </p:spTree>
    <p:extLst>
      <p:ext uri="{BB962C8B-B14F-4D97-AF65-F5344CB8AC3E}">
        <p14:creationId xmlns:p14="http://schemas.microsoft.com/office/powerpoint/2010/main" val="215661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UBC?</a:t>
            </a:r>
          </a:p>
          <a:p>
            <a:endParaRPr lang="sv-SE" dirty="0" smtClean="0"/>
          </a:p>
          <a:p>
            <a:r>
              <a:rPr lang="sv-SE" dirty="0" smtClean="0"/>
              <a:t>INRCA-</a:t>
            </a:r>
            <a:r>
              <a:rPr lang="sv-SE" baseline="0" dirty="0" smtClean="0"/>
              <a:t> </a:t>
            </a:r>
            <a:r>
              <a:rPr lang="sv-SE" baseline="0" dirty="0" err="1" smtClean="0"/>
              <a:t>Italian</a:t>
            </a:r>
            <a:r>
              <a:rPr lang="sv-SE" baseline="0" dirty="0" smtClean="0"/>
              <a:t> National Institute of Health and Science on </a:t>
            </a:r>
            <a:r>
              <a:rPr lang="sv-SE" baseline="0" dirty="0" err="1" smtClean="0"/>
              <a:t>Ageing</a:t>
            </a:r>
            <a:r>
              <a:rPr lang="sv-SE" baseline="0" dirty="0" smtClean="0"/>
              <a:t>,  </a:t>
            </a:r>
            <a:r>
              <a:rPr lang="sv-SE" dirty="0" smtClean="0"/>
              <a:t>Ancona? </a:t>
            </a:r>
          </a:p>
          <a:p>
            <a:r>
              <a:rPr lang="sv-SE" dirty="0" smtClean="0"/>
              <a:t>The </a:t>
            </a:r>
            <a:r>
              <a:rPr lang="sv-SE" dirty="0" err="1" smtClean="0"/>
              <a:t>Univeristy</a:t>
            </a:r>
            <a:r>
              <a:rPr lang="sv-SE" dirty="0" smtClean="0"/>
              <a:t> of British Columbia</a:t>
            </a:r>
          </a:p>
          <a:p>
            <a:r>
              <a:rPr lang="sv-SE" dirty="0" smtClean="0"/>
              <a:t>ISSA öppen för alla även de som inte är SWEAH doktorander eller knutna</a:t>
            </a:r>
            <a:r>
              <a:rPr lang="sv-SE" baseline="0" dirty="0" smtClean="0"/>
              <a:t> till partneruniversitet. </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17</a:t>
            </a:fld>
            <a:endParaRPr lang="sv-SE" dirty="0"/>
          </a:p>
        </p:txBody>
      </p:sp>
    </p:spTree>
    <p:extLst>
      <p:ext uri="{BB962C8B-B14F-4D97-AF65-F5344CB8AC3E}">
        <p14:creationId xmlns:p14="http://schemas.microsoft.com/office/powerpoint/2010/main" val="111612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20</a:t>
            </a:fld>
            <a:endParaRPr lang="sv-SE" dirty="0"/>
          </a:p>
        </p:txBody>
      </p:sp>
    </p:spTree>
    <p:extLst>
      <p:ext uri="{BB962C8B-B14F-4D97-AF65-F5344CB8AC3E}">
        <p14:creationId xmlns:p14="http://schemas.microsoft.com/office/powerpoint/2010/main" val="167826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CC13FD4B-1391-7946-A8ED-18550D8B130B}" type="slidenum">
              <a:rPr lang="sv-SE" smtClean="0"/>
              <a:pPr/>
              <a:t>21</a:t>
            </a:fld>
            <a:endParaRPr lang="sv-S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CC13FD4B-1391-7946-A8ED-18550D8B130B}" type="slidenum">
              <a:rPr lang="sv-SE" smtClean="0"/>
              <a:pPr/>
              <a:t>22</a:t>
            </a:fld>
            <a:endParaRPr lang="sv-SE" dirty="0"/>
          </a:p>
        </p:txBody>
      </p:sp>
    </p:spTree>
    <p:extLst>
      <p:ext uri="{BB962C8B-B14F-4D97-AF65-F5344CB8AC3E}">
        <p14:creationId xmlns:p14="http://schemas.microsoft.com/office/powerpoint/2010/main" val="4200006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smtClean="0"/>
              <a:t>Och varför valde man att starta en forskarskola inom just åldrande och hälsa? Vi är alla medvetna om</a:t>
            </a:r>
            <a:r>
              <a:rPr lang="sv-SE" baseline="0" dirty="0" smtClean="0"/>
              <a:t> de demografiska utmaningar som vi lever i och som vi har framför oss. Vi lever idag längre och det är också fler som lever längre med funktionsnedsättningar, det är en större andel personer av den totala befolkningen som är äldre.  Den ökade komplexiteten och det ökade trycket på våra samhällsfunktioner; hälso- och sjukvård, social tjänst bidrar till nya frågor som inte kan lösas av enskilda forskare, discipliner eller inriktningar. Det är en nödvändighet att samarbeta och skapa förutsättningar för interdisciplinär forskning kring åldrande och hälsa. </a:t>
            </a:r>
          </a:p>
          <a:p>
            <a:endParaRPr lang="sv-SE" baseline="0" dirty="0" smtClean="0"/>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13FD4B-1391-7946-A8ED-18550D8B130B}" type="slidenum">
              <a:rPr kumimoji="0" lang="sv-SE" sz="1200" b="1"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sv-SE" sz="12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18146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Hur tänker ni att vi kan göra för att öka engagemang i SWEAH</a:t>
            </a:r>
            <a:endParaRPr lang="sv-SE" dirty="0"/>
          </a:p>
          <a:p>
            <a:r>
              <a:rPr lang="sv-SE" dirty="0" smtClean="0"/>
              <a:t>Några</a:t>
            </a:r>
            <a:r>
              <a:rPr lang="sv-SE" baseline="0" dirty="0" smtClean="0"/>
              <a:t> tips</a:t>
            </a:r>
          </a:p>
          <a:p>
            <a:r>
              <a:rPr lang="sv-SE" baseline="0" dirty="0" smtClean="0"/>
              <a:t>Tar gärna emot tankar på dagens presentation/diskussion</a:t>
            </a:r>
            <a:endParaRPr lang="sv-SE" dirty="0" smtClean="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13FD4B-1391-7946-A8ED-18550D8B130B}" type="slidenum">
              <a:rPr kumimoji="0" lang="sv-SE" sz="1200" b="1"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sv-SE" sz="12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3230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SWEAH har existerat sedan december</a:t>
            </a:r>
            <a:r>
              <a:rPr lang="sv-SE" baseline="0" dirty="0" smtClean="0"/>
              <a:t> 2013 när Vetenskapsrådet fattade beslut om att investera 15 miljoner kronor för att skapa en ny nationell forskarskola mot åldrande och hälsa. Det är den största monetära satsningen som har gjorts på en forskarskola i Sverige. Investeringen ska fördelas på tre år och det finns möjlighet för förlängning på ytterligare fem år. Vilket kommer att fattas beslut om inom kort</a:t>
            </a:r>
            <a:endParaRPr lang="sv-SE" dirty="0" smtClean="0"/>
          </a:p>
          <a:p>
            <a:r>
              <a:rPr lang="sv-SE" dirty="0" smtClean="0"/>
              <a:t>På listan här kan ni se de partneruniversitet som är knutna till SWEAH, det är 15 partners runt om i landet. Vid</a:t>
            </a:r>
            <a:r>
              <a:rPr lang="sv-SE" baseline="0" dirty="0" smtClean="0"/>
              <a:t> Lunds universitet som koordinerar forskarskolan finns dessutom 11 interna partners. Under perioden som SWEAH har funnits har det tillkommit partners men också försvunnit. </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3</a:t>
            </a:fld>
            <a:endParaRPr lang="sv-S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smtClean="0"/>
              <a:t>Så vad vill vi då med SWEAH</a:t>
            </a:r>
          </a:p>
          <a:p>
            <a:r>
              <a:rPr lang="sv-SE" dirty="0" smtClean="0"/>
              <a:t>Vi vill öka samarbetet med lärosätena</a:t>
            </a:r>
            <a:r>
              <a:rPr lang="sv-SE" baseline="0" dirty="0" smtClean="0"/>
              <a:t> i Sverige och med internationella partners</a:t>
            </a:r>
          </a:p>
          <a:p>
            <a:r>
              <a:rPr lang="sv-SE" baseline="0" dirty="0" smtClean="0"/>
              <a:t>Vi vill bidra med den bästa interdisciplinära utbildningen på forskarnivå</a:t>
            </a:r>
          </a:p>
          <a:p>
            <a:r>
              <a:rPr lang="sv-SE" baseline="0" dirty="0" smtClean="0"/>
              <a:t>Vi vill utveckla kursplaner som tar  hänsyn till olika forskningstraditioner</a:t>
            </a:r>
          </a:p>
          <a:p>
            <a:r>
              <a:rPr lang="sv-SE" baseline="0" dirty="0" smtClean="0"/>
              <a:t>Vi vill också engagera forskare från olika discipliner</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4</a:t>
            </a:fld>
            <a:endParaRPr lang="sv-S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smtClean="0"/>
              <a:t>På lång sikt vill SWEAH bidra med att </a:t>
            </a:r>
            <a:r>
              <a:rPr lang="sv-SE" baseline="0" dirty="0" smtClean="0"/>
              <a:t>utveckla och stärka underlaget av framtida ledare inom forskning om åldrande och hälsa och vi vill också bidra till en förbättrad hälsa, livskvalitet, sjukvård för den åldrande populationen </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5</a:t>
            </a:fld>
            <a:endParaRPr lang="sv-S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smtClean="0"/>
              <a:t>Den</a:t>
            </a:r>
            <a:r>
              <a:rPr lang="sv-SE" baseline="0" dirty="0" smtClean="0"/>
              <a:t> nationella forskarskolan innefattar flera olika komponenter. </a:t>
            </a:r>
          </a:p>
          <a:p>
            <a:r>
              <a:rPr lang="sv-SE" baseline="0" dirty="0" smtClean="0"/>
              <a:t>Basen för verksamheten är de doktorander som är knutna till SWEAH. Idag finns det 45 </a:t>
            </a:r>
            <a:r>
              <a:rPr lang="sv-SE" baseline="0" dirty="0" err="1" smtClean="0"/>
              <a:t>st</a:t>
            </a:r>
            <a:r>
              <a:rPr lang="sv-SE" baseline="0" dirty="0" smtClean="0"/>
              <a:t> och de representerar olika </a:t>
            </a:r>
            <a:r>
              <a:rPr lang="sv-SE" baseline="0" dirty="0" err="1" smtClean="0"/>
              <a:t>discpliner</a:t>
            </a:r>
            <a:r>
              <a:rPr lang="sv-SE" baseline="0" dirty="0" smtClean="0"/>
              <a:t>; medicin, juridik, omvårdnad, bara för att nämna några. </a:t>
            </a:r>
          </a:p>
          <a:p>
            <a:r>
              <a:rPr lang="sv-SE" baseline="0" dirty="0" smtClean="0"/>
              <a:t>Med hjälp av doktoranderna har vi utvecklat kursplaner för </a:t>
            </a:r>
            <a:r>
              <a:rPr lang="sv-SE" b="0" baseline="0" dirty="0" smtClean="0"/>
              <a:t>specifika SWEAH kurser</a:t>
            </a:r>
          </a:p>
          <a:p>
            <a:r>
              <a:rPr lang="sv-SE" b="0" baseline="0" dirty="0" smtClean="0"/>
              <a:t>Kurserna som anordnats välkomnar även internationella deltagare</a:t>
            </a:r>
          </a:p>
          <a:p>
            <a:r>
              <a:rPr lang="sv-SE" b="0" baseline="0" dirty="0" smtClean="0"/>
              <a:t>Det finns en nationell hemsida</a:t>
            </a:r>
          </a:p>
          <a:p>
            <a:r>
              <a:rPr lang="sv-SE" b="0" baseline="0" dirty="0" smtClean="0"/>
              <a:t>I internationellt samarbete är vi en medarrangör i en internationell sommarskola om åldrande (ISSA-</a:t>
            </a:r>
            <a:r>
              <a:rPr lang="en-US" sz="1200" b="0" dirty="0" smtClean="0"/>
              <a:t>International Summer School on Ageing )</a:t>
            </a:r>
          </a:p>
          <a:p>
            <a:r>
              <a:rPr lang="en-US" sz="1200" b="0" baseline="0" dirty="0" smtClean="0"/>
              <a:t>I </a:t>
            </a:r>
            <a:r>
              <a:rPr lang="en-US" sz="1200" b="0" baseline="0" dirty="0" err="1" smtClean="0"/>
              <a:t>forskarskolan</a:t>
            </a:r>
            <a:r>
              <a:rPr lang="en-US" sz="1200" b="0" baseline="0" dirty="0" smtClean="0"/>
              <a:t> </a:t>
            </a:r>
            <a:r>
              <a:rPr lang="en-US" sz="1200" b="0" baseline="0" dirty="0" err="1" smtClean="0"/>
              <a:t>ingår</a:t>
            </a:r>
            <a:r>
              <a:rPr lang="en-US" sz="1200" b="0" baseline="0" dirty="0" smtClean="0"/>
              <a:t> </a:t>
            </a:r>
            <a:r>
              <a:rPr lang="en-US" sz="1200" b="0" baseline="0" dirty="0" err="1" smtClean="0"/>
              <a:t>också</a:t>
            </a:r>
            <a:r>
              <a:rPr lang="en-US" sz="1200" b="0" baseline="0" dirty="0" smtClean="0"/>
              <a:t> </a:t>
            </a:r>
            <a:r>
              <a:rPr lang="en-US" sz="1200" b="0" baseline="0" dirty="0" err="1" smtClean="0"/>
              <a:t>kurser</a:t>
            </a:r>
            <a:r>
              <a:rPr lang="en-US" sz="1200" b="0" baseline="0" dirty="0" smtClean="0"/>
              <a:t> </a:t>
            </a:r>
            <a:r>
              <a:rPr lang="en-US" sz="1200" b="0" baseline="0" dirty="0" err="1" smtClean="0"/>
              <a:t>för</a:t>
            </a:r>
            <a:r>
              <a:rPr lang="en-US" sz="1200" b="0" baseline="0" dirty="0" smtClean="0"/>
              <a:t> post </a:t>
            </a:r>
            <a:r>
              <a:rPr lang="en-US" sz="1200" b="0" baseline="0" dirty="0" err="1" smtClean="0"/>
              <a:t>dok</a:t>
            </a:r>
            <a:r>
              <a:rPr lang="en-US" sz="1200" b="0" baseline="0" dirty="0" smtClean="0"/>
              <a:t> </a:t>
            </a:r>
            <a:r>
              <a:rPr lang="en-US" sz="1200" b="0" baseline="0" dirty="0" err="1" smtClean="0"/>
              <a:t>samt</a:t>
            </a:r>
            <a:r>
              <a:rPr lang="en-US" sz="1200" b="0" baseline="0" dirty="0" smtClean="0"/>
              <a:t> </a:t>
            </a:r>
            <a:r>
              <a:rPr lang="en-US" sz="1200" b="0" baseline="0" dirty="0" err="1" smtClean="0"/>
              <a:t>möjlighet</a:t>
            </a:r>
            <a:r>
              <a:rPr lang="en-US" sz="1200" b="0" baseline="0" dirty="0" smtClean="0"/>
              <a:t> till </a:t>
            </a:r>
            <a:r>
              <a:rPr lang="en-US" sz="1200" b="0" baseline="0" dirty="0" err="1" smtClean="0"/>
              <a:t>mentorskap</a:t>
            </a:r>
            <a:r>
              <a:rPr lang="en-US" sz="1200" b="0" baseline="0" dirty="0" smtClean="0"/>
              <a:t>. </a:t>
            </a:r>
          </a:p>
          <a:p>
            <a:endParaRPr lang="en-US" sz="1200" b="0" baseline="0" dirty="0" smtClean="0"/>
          </a:p>
          <a:p>
            <a:r>
              <a:rPr lang="en-US" sz="1200" b="0" baseline="0" dirty="0" smtClean="0"/>
              <a:t>Jag </a:t>
            </a:r>
            <a:r>
              <a:rPr lang="en-US" sz="1200" b="0" baseline="0" dirty="0" err="1" smtClean="0"/>
              <a:t>kommer</a:t>
            </a:r>
            <a:r>
              <a:rPr lang="en-US" sz="1200" b="0" baseline="0" dirty="0" smtClean="0"/>
              <a:t> </a:t>
            </a:r>
            <a:r>
              <a:rPr lang="en-US" sz="1200" b="0" baseline="0" dirty="0" err="1" smtClean="0"/>
              <a:t>att</a:t>
            </a:r>
            <a:r>
              <a:rPr lang="en-US" sz="1200" b="0" baseline="0" dirty="0" smtClean="0"/>
              <a:t> </a:t>
            </a:r>
            <a:r>
              <a:rPr lang="en-US" sz="1200" b="0" baseline="0" dirty="0" err="1" smtClean="0"/>
              <a:t>prata</a:t>
            </a:r>
            <a:r>
              <a:rPr lang="en-US" sz="1200" b="0" baseline="0" dirty="0" smtClean="0"/>
              <a:t> </a:t>
            </a:r>
            <a:r>
              <a:rPr lang="en-US" sz="1200" b="0" baseline="0" dirty="0" err="1" smtClean="0"/>
              <a:t>mer</a:t>
            </a:r>
            <a:r>
              <a:rPr lang="en-US" sz="1200" b="0" baseline="0" dirty="0" smtClean="0"/>
              <a:t> om de </a:t>
            </a:r>
            <a:r>
              <a:rPr lang="en-US" sz="1200" b="0" baseline="0" dirty="0" err="1" smtClean="0"/>
              <a:t>olika</a:t>
            </a:r>
            <a:r>
              <a:rPr lang="en-US" sz="1200" b="0" baseline="0" dirty="0" smtClean="0"/>
              <a:t> </a:t>
            </a:r>
            <a:r>
              <a:rPr lang="en-US" sz="1200" b="0" baseline="0" dirty="0" err="1" smtClean="0"/>
              <a:t>aktiviteterna</a:t>
            </a:r>
            <a:r>
              <a:rPr lang="en-US" sz="1200" b="0" baseline="0" dirty="0" smtClean="0"/>
              <a:t> </a:t>
            </a:r>
            <a:r>
              <a:rPr lang="en-US" sz="1200" b="0" baseline="0" dirty="0" err="1" smtClean="0"/>
              <a:t>längre</a:t>
            </a:r>
            <a:r>
              <a:rPr lang="en-US" sz="1200" b="0" baseline="0" dirty="0" smtClean="0"/>
              <a:t> </a:t>
            </a:r>
            <a:r>
              <a:rPr lang="en-US" sz="1200" b="0" baseline="0" dirty="0" err="1" smtClean="0"/>
              <a:t>fram</a:t>
            </a:r>
            <a:r>
              <a:rPr lang="en-US" sz="1200" b="0" baseline="0" dirty="0" smtClean="0"/>
              <a:t>. </a:t>
            </a:r>
            <a:endParaRPr lang="sv-SE" b="0" baseline="0" dirty="0" smtClean="0"/>
          </a:p>
          <a:p>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6</a:t>
            </a:fld>
            <a:endParaRPr lang="sv-S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noProof="0" dirty="0" err="1" smtClean="0"/>
              <a:t>Innan</a:t>
            </a:r>
            <a:r>
              <a:rPr lang="en-US" noProof="0" dirty="0" smtClean="0"/>
              <a:t> vi </a:t>
            </a:r>
            <a:r>
              <a:rPr lang="en-US" noProof="0" dirty="0" err="1" smtClean="0"/>
              <a:t>pratar</a:t>
            </a:r>
            <a:r>
              <a:rPr lang="en-US" noProof="0" dirty="0" smtClean="0"/>
              <a:t> </a:t>
            </a:r>
            <a:r>
              <a:rPr lang="en-US" noProof="0" dirty="0" err="1" smtClean="0"/>
              <a:t>mer</a:t>
            </a:r>
            <a:r>
              <a:rPr lang="en-US" noProof="0" dirty="0" smtClean="0"/>
              <a:t> om de </a:t>
            </a:r>
            <a:r>
              <a:rPr lang="en-US" noProof="0" dirty="0" err="1" smtClean="0"/>
              <a:t>olika</a:t>
            </a:r>
            <a:r>
              <a:rPr lang="en-US" noProof="0" dirty="0" smtClean="0"/>
              <a:t> </a:t>
            </a:r>
            <a:r>
              <a:rPr lang="en-US" noProof="0" dirty="0" err="1" smtClean="0"/>
              <a:t>aktiviteterna</a:t>
            </a:r>
            <a:r>
              <a:rPr lang="en-US" baseline="0" noProof="0" dirty="0" smtClean="0"/>
              <a:t> </a:t>
            </a:r>
            <a:r>
              <a:rPr lang="en-US" baseline="0" noProof="0" dirty="0" err="1" smtClean="0"/>
              <a:t>tänkte</a:t>
            </a:r>
            <a:r>
              <a:rPr lang="en-US" baseline="0" noProof="0" dirty="0" smtClean="0"/>
              <a:t> jag </a:t>
            </a:r>
            <a:r>
              <a:rPr lang="en-US" baseline="0" noProof="0" dirty="0" err="1" smtClean="0"/>
              <a:t>att</a:t>
            </a:r>
            <a:r>
              <a:rPr lang="en-US" baseline="0" noProof="0" dirty="0" smtClean="0"/>
              <a:t> vi </a:t>
            </a:r>
            <a:r>
              <a:rPr lang="en-US" baseline="0" noProof="0" dirty="0" err="1" smtClean="0"/>
              <a:t>skulle</a:t>
            </a:r>
            <a:r>
              <a:rPr lang="en-US" baseline="0" noProof="0" dirty="0" smtClean="0"/>
              <a:t> </a:t>
            </a:r>
            <a:r>
              <a:rPr lang="en-US" baseline="0" noProof="0" dirty="0" err="1" smtClean="0"/>
              <a:t>diskutera</a:t>
            </a:r>
            <a:r>
              <a:rPr lang="en-US" baseline="0" noProof="0" dirty="0" smtClean="0"/>
              <a:t> </a:t>
            </a:r>
            <a:r>
              <a:rPr lang="en-US" baseline="0" noProof="0" dirty="0" err="1" smtClean="0"/>
              <a:t>fördelar</a:t>
            </a:r>
            <a:r>
              <a:rPr lang="en-US" baseline="0" noProof="0" dirty="0" smtClean="0"/>
              <a:t> med </a:t>
            </a:r>
            <a:r>
              <a:rPr lang="en-US" baseline="0" noProof="0" dirty="0" err="1" smtClean="0"/>
              <a:t>en</a:t>
            </a:r>
            <a:r>
              <a:rPr lang="en-US" baseline="0" noProof="0" dirty="0" smtClean="0"/>
              <a:t> </a:t>
            </a:r>
            <a:r>
              <a:rPr lang="en-US" baseline="0" noProof="0" dirty="0" err="1" smtClean="0"/>
              <a:t>nationell</a:t>
            </a:r>
            <a:r>
              <a:rPr lang="en-US" baseline="0" noProof="0" dirty="0" smtClean="0"/>
              <a:t> </a:t>
            </a:r>
            <a:r>
              <a:rPr lang="en-US" baseline="0" noProof="0" dirty="0" err="1" smtClean="0"/>
              <a:t>forskarskola</a:t>
            </a:r>
            <a:endParaRPr lang="en-US" baseline="0" noProof="0" dirty="0" smtClean="0"/>
          </a:p>
          <a:p>
            <a:r>
              <a:rPr lang="en-US" baseline="0" noProof="0" dirty="0" err="1" smtClean="0"/>
              <a:t>Vilken</a:t>
            </a:r>
            <a:r>
              <a:rPr lang="en-US" baseline="0" noProof="0" dirty="0" smtClean="0"/>
              <a:t> </a:t>
            </a:r>
            <a:r>
              <a:rPr lang="en-US" baseline="0" noProof="0" dirty="0" err="1" smtClean="0"/>
              <a:t>nytta</a:t>
            </a:r>
            <a:r>
              <a:rPr lang="en-US" baseline="0" noProof="0" dirty="0" smtClean="0"/>
              <a:t> </a:t>
            </a:r>
            <a:r>
              <a:rPr lang="en-US" baseline="0" noProof="0" dirty="0" err="1" smtClean="0"/>
              <a:t>kan</a:t>
            </a:r>
            <a:r>
              <a:rPr lang="en-US" baseline="0" noProof="0" dirty="0" smtClean="0"/>
              <a:t> man ha </a:t>
            </a:r>
            <a:r>
              <a:rPr lang="en-US" baseline="0" noProof="0" dirty="0" err="1" smtClean="0"/>
              <a:t>av</a:t>
            </a:r>
            <a:r>
              <a:rPr lang="en-US" baseline="0" noProof="0" dirty="0" smtClean="0"/>
              <a:t> </a:t>
            </a:r>
            <a:r>
              <a:rPr lang="en-US" baseline="0" noProof="0" dirty="0" err="1" smtClean="0"/>
              <a:t>en</a:t>
            </a:r>
            <a:r>
              <a:rPr lang="en-US" baseline="0" noProof="0" dirty="0" smtClean="0"/>
              <a:t> </a:t>
            </a:r>
            <a:r>
              <a:rPr lang="en-US" baseline="0" noProof="0" dirty="0" err="1" smtClean="0"/>
              <a:t>nationella</a:t>
            </a:r>
            <a:r>
              <a:rPr lang="en-US" baseline="0" noProof="0" dirty="0" smtClean="0"/>
              <a:t> </a:t>
            </a:r>
            <a:r>
              <a:rPr lang="en-US" baseline="0" noProof="0" dirty="0" err="1" smtClean="0"/>
              <a:t>forskarskola</a:t>
            </a:r>
            <a:r>
              <a:rPr lang="en-US" baseline="0" noProof="0" dirty="0" smtClean="0"/>
              <a:t>- </a:t>
            </a:r>
            <a:r>
              <a:rPr lang="en-US" baseline="0" noProof="0" dirty="0" err="1" smtClean="0"/>
              <a:t>som</a:t>
            </a:r>
            <a:r>
              <a:rPr lang="en-US" baseline="0" noProof="0" dirty="0" smtClean="0"/>
              <a:t> </a:t>
            </a:r>
            <a:r>
              <a:rPr lang="en-US" baseline="0" noProof="0" dirty="0" err="1" smtClean="0"/>
              <a:t>doktorand</a:t>
            </a:r>
            <a:r>
              <a:rPr lang="en-US" baseline="0" noProof="0" dirty="0" smtClean="0"/>
              <a:t>, </a:t>
            </a:r>
            <a:r>
              <a:rPr lang="en-US" baseline="0" noProof="0" dirty="0" err="1" smtClean="0"/>
              <a:t>handledare</a:t>
            </a:r>
            <a:r>
              <a:rPr lang="en-US" baseline="0" noProof="0" dirty="0" smtClean="0"/>
              <a:t>, </a:t>
            </a:r>
            <a:r>
              <a:rPr lang="en-US" baseline="0" noProof="0" dirty="0" err="1" smtClean="0"/>
              <a:t>forskare</a:t>
            </a:r>
            <a:r>
              <a:rPr lang="en-US" baseline="0" noProof="0" dirty="0" smtClean="0"/>
              <a:t>, </a:t>
            </a:r>
            <a:r>
              <a:rPr lang="en-US" baseline="0" noProof="0" dirty="0" err="1" smtClean="0"/>
              <a:t>samhället</a:t>
            </a:r>
            <a:r>
              <a:rPr lang="en-US" baseline="0" noProof="0" dirty="0" smtClean="0"/>
              <a:t>? </a:t>
            </a:r>
            <a:endParaRPr lang="en-US" noProof="0" dirty="0"/>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13FD4B-1391-7946-A8ED-18550D8B130B}" type="slidenum">
              <a:rPr kumimoji="0" lang="sv-SE" sz="1200" b="1"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sv-SE" sz="1200" b="1"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938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Komma på en fråga till</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8</a:t>
            </a:fld>
            <a:endParaRPr lang="sv-SE" dirty="0"/>
          </a:p>
        </p:txBody>
      </p:sp>
    </p:spTree>
    <p:extLst>
      <p:ext uri="{BB962C8B-B14F-4D97-AF65-F5344CB8AC3E}">
        <p14:creationId xmlns:p14="http://schemas.microsoft.com/office/powerpoint/2010/main" val="93794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smtClean="0"/>
              <a:t>Om  man som</a:t>
            </a:r>
            <a:r>
              <a:rPr lang="sv-SE" baseline="0" dirty="0" smtClean="0"/>
              <a:t> doktorand på ett partneruniversitet har ett avhandlingsprojekt med fokus på åldrande och hälsa har man möjlighet att ansöka om att vara bli SWEAH doktorand. Ansökan ska göras innan man har nått halvtid. Det är som sagt en bredd på de discipliner som är del av SWEAH. För att det ska bli behöver vi som handledare också engagera sig både i ansökningsprocessen och under tiden som SWEAH doktorand. Varje doktorand får en ryggsäck på 20 000 kr / student och år. Ryggsäcken kan användas till kurser/konferens men också för att kunna delta i de aktiviteter som SWEAH ordnar för doktorander. I januari i år hade vi 45 studenter </a:t>
            </a:r>
            <a:r>
              <a:rPr lang="sv-SE" baseline="0" dirty="0" err="1" smtClean="0"/>
              <a:t>affilierade</a:t>
            </a:r>
            <a:r>
              <a:rPr lang="sv-SE" baseline="0" dirty="0" smtClean="0"/>
              <a:t> till SWEAH. </a:t>
            </a:r>
          </a:p>
          <a:p>
            <a:r>
              <a:rPr lang="sv-SE" baseline="0" dirty="0" smtClean="0"/>
              <a:t>Innan vi går vidare ska vi ska få höra Therese Lindberg som är doktorand vid SWEAH och vid BTH berätta om sina erfarenheter som doktorand. </a:t>
            </a:r>
            <a:endParaRPr lang="sv-SE" dirty="0"/>
          </a:p>
        </p:txBody>
      </p:sp>
      <p:sp>
        <p:nvSpPr>
          <p:cNvPr id="4" name="Slide Number Placeholder 3"/>
          <p:cNvSpPr>
            <a:spLocks noGrp="1"/>
          </p:cNvSpPr>
          <p:nvPr>
            <p:ph type="sldNum" sz="quarter" idx="10"/>
          </p:nvPr>
        </p:nvSpPr>
        <p:spPr/>
        <p:txBody>
          <a:bodyPr/>
          <a:lstStyle/>
          <a:p>
            <a:fld id="{CC13FD4B-1391-7946-A8ED-18550D8B130B}" type="slidenum">
              <a:rPr lang="sv-SE" smtClean="0"/>
              <a:pPr/>
              <a:t>9</a:t>
            </a:fld>
            <a:endParaRPr lang="sv-SE"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line pink">
    <p:spTree>
      <p:nvGrpSpPr>
        <p:cNvPr id="1" name=""/>
        <p:cNvGrpSpPr/>
        <p:nvPr/>
      </p:nvGrpSpPr>
      <p:grpSpPr>
        <a:xfrm>
          <a:off x="0" y="0"/>
          <a:ext cx="0" cy="0"/>
          <a:chOff x="0" y="0"/>
          <a:chExt cx="0" cy="0"/>
        </a:xfrm>
      </p:grpSpPr>
      <p:pic>
        <p:nvPicPr>
          <p:cNvPr id="8" name="Bildobjekt 7" descr="framsidor150 ny rosa.jpg"/>
          <p:cNvPicPr>
            <a:picLocks/>
          </p:cNvPicPr>
          <p:nvPr userDrawn="1"/>
        </p:nvPicPr>
        <p:blipFill>
          <a:blip r:embed="rId2"/>
          <a:stretch>
            <a:fillRect/>
          </a:stretch>
        </p:blipFill>
        <p:spPr>
          <a:xfrm>
            <a:off x="183401" y="188913"/>
            <a:ext cx="8647200" cy="6494400"/>
          </a:xfrm>
          <a:prstGeom prst="rect">
            <a:avLst/>
          </a:prstGeom>
        </p:spPr>
      </p:pic>
      <p:sp>
        <p:nvSpPr>
          <p:cNvPr id="11" name="Rektangel 10"/>
          <p:cNvSpPr/>
          <p:nvPr userDrawn="1"/>
        </p:nvSpPr>
        <p:spPr bwMode="auto">
          <a:xfrm>
            <a:off x="2655888" y="1516103"/>
            <a:ext cx="6178550" cy="128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sp>
        <p:nvSpPr>
          <p:cNvPr id="2" name="Rubrik 1"/>
          <p:cNvSpPr>
            <a:spLocks noGrp="1"/>
          </p:cNvSpPr>
          <p:nvPr>
            <p:ph type="ctrTitle" hasCustomPrompt="1"/>
          </p:nvPr>
        </p:nvSpPr>
        <p:spPr>
          <a:xfrm>
            <a:off x="2942848" y="1523248"/>
            <a:ext cx="5734178" cy="714380"/>
          </a:xfrm>
        </p:spPr>
        <p:txBody>
          <a:bodyPr lIns="0" tIns="97200" rIns="0" bIns="82800"/>
          <a:lstStyle>
            <a:lvl1pPr>
              <a:defRPr sz="3600"/>
            </a:lvl1pPr>
          </a:lstStyle>
          <a:p>
            <a:r>
              <a:rPr lang="en-GB" noProof="0" smtClean="0"/>
              <a:t>Single-line title</a:t>
            </a:r>
            <a:endParaRPr lang="en-GB" noProof="0"/>
          </a:p>
        </p:txBody>
      </p:sp>
      <p:sp>
        <p:nvSpPr>
          <p:cNvPr id="17" name="Underrubrik 2"/>
          <p:cNvSpPr>
            <a:spLocks noGrp="1"/>
          </p:cNvSpPr>
          <p:nvPr>
            <p:ph type="subTitle" idx="1" hasCustomPrompt="1"/>
          </p:nvPr>
        </p:nvSpPr>
        <p:spPr>
          <a:xfrm>
            <a:off x="2942848" y="2220953"/>
            <a:ext cx="5734178" cy="321507"/>
          </a:xfrm>
        </p:spPr>
        <p:txBody>
          <a:bodyPr lIns="0" tIns="108000" rIns="0"/>
          <a:lstStyle>
            <a:lvl1pPr marL="0" indent="0" algn="l">
              <a:buNone/>
              <a:defRPr sz="1200" b="1" cap="all"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smtClean="0"/>
              <a:t>SUBTITLE OR NAME</a:t>
            </a:r>
            <a:endParaRPr lang="en-GB" noProof="0"/>
          </a:p>
        </p:txBody>
      </p:sp>
      <p:cxnSp>
        <p:nvCxnSpPr>
          <p:cNvPr id="9" name="Rak 8"/>
          <p:cNvCxnSpPr/>
          <p:nvPr userDrawn="1"/>
        </p:nvCxnSpPr>
        <p:spPr bwMode="auto">
          <a:xfrm>
            <a:off x="2939428" y="2212035"/>
            <a:ext cx="588161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4" name="Bildobjekt 13" descr="Lunds sigill RGB 150.png"/>
          <p:cNvPicPr>
            <a:picLocks noChangeAspect="1"/>
          </p:cNvPicPr>
          <p:nvPr userDrawn="1"/>
        </p:nvPicPr>
        <p:blipFill>
          <a:blip r:embed="rId3"/>
          <a:srcRect r="17691" b="21541"/>
          <a:stretch>
            <a:fillRect/>
          </a:stretch>
        </p:blipFill>
        <p:spPr>
          <a:xfrm>
            <a:off x="6329104" y="4279056"/>
            <a:ext cx="2672021" cy="2561482"/>
          </a:xfrm>
          <a:prstGeom prst="rect">
            <a:avLst/>
          </a:prstGeom>
        </p:spPr>
      </p:pic>
      <p:pic>
        <p:nvPicPr>
          <p:cNvPr id="16" name="Bildobjekt 15" descr="LundUniversity_C2line RGB 150.png"/>
          <p:cNvPicPr>
            <a:picLocks noChangeAspect="1"/>
          </p:cNvPicPr>
          <p:nvPr userDrawn="1"/>
        </p:nvPicPr>
        <p:blipFill>
          <a:blip r:embed="rId4"/>
          <a:stretch>
            <a:fillRect/>
          </a:stretch>
        </p:blipFill>
        <p:spPr>
          <a:xfrm>
            <a:off x="396106" y="380031"/>
            <a:ext cx="708740" cy="9468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ject and bulleted list wider">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en-GB" noProof="0" smtClean="0"/>
              <a:t>Title</a:t>
            </a:r>
            <a:endParaRPr lang="en-GB" noProof="0"/>
          </a:p>
        </p:txBody>
      </p:sp>
      <p:sp>
        <p:nvSpPr>
          <p:cNvPr id="3" name="Platshållare för innehåll 2"/>
          <p:cNvSpPr>
            <a:spLocks noGrp="1"/>
          </p:cNvSpPr>
          <p:nvPr>
            <p:ph sz="half" idx="1"/>
          </p:nvPr>
        </p:nvSpPr>
        <p:spPr>
          <a:xfrm>
            <a:off x="741349" y="1658357"/>
            <a:ext cx="4371974" cy="3720107"/>
          </a:xfrm>
        </p:spPr>
        <p:txBody>
          <a:bodyPr/>
          <a:lstStyle>
            <a:lvl1pPr marL="0" indent="0">
              <a:spcAft>
                <a:spcPts val="0"/>
              </a:spcAft>
              <a:buNone/>
              <a:defRPr sz="22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noProof="0" smtClean="0"/>
              <a:t>Click to edit Master text styles</a:t>
            </a:r>
          </a:p>
        </p:txBody>
      </p:sp>
      <p:sp>
        <p:nvSpPr>
          <p:cNvPr id="4" name="Platshållare för innehåll 3"/>
          <p:cNvSpPr>
            <a:spLocks noGrp="1"/>
          </p:cNvSpPr>
          <p:nvPr>
            <p:ph sz="half" idx="2" hasCustomPrompt="1"/>
          </p:nvPr>
        </p:nvSpPr>
        <p:spPr>
          <a:xfrm>
            <a:off x="5346700" y="1658357"/>
            <a:ext cx="2917825" cy="3720107"/>
          </a:xfrm>
        </p:spPr>
        <p:txBody>
          <a:bodyPr/>
          <a:lstStyle>
            <a:lvl1pPr>
              <a:spcAft>
                <a:spcPts val="0"/>
              </a:spcAft>
              <a:buClr>
                <a:schemeClr val="tx2"/>
              </a:buClr>
              <a:defRPr sz="2200"/>
            </a:lvl1pPr>
            <a:lvl2pPr>
              <a:spcAft>
                <a:spcPts val="0"/>
              </a:spcAft>
              <a:buClr>
                <a:schemeClr val="tx2"/>
              </a:buClr>
              <a:defRPr sz="2200"/>
            </a:lvl2pPr>
            <a:lvl3pPr>
              <a:spcAft>
                <a:spcPts val="0"/>
              </a:spcAft>
              <a:buClr>
                <a:schemeClr val="tx2"/>
              </a:buClr>
              <a:defRPr sz="2000"/>
            </a:lvl3pPr>
            <a:lvl4pPr>
              <a:spcAft>
                <a:spcPts val="0"/>
              </a:spcAft>
              <a:buClr>
                <a:schemeClr val="tx2"/>
              </a:buClr>
              <a:defRPr sz="2000"/>
            </a:lvl4pPr>
            <a:lvl5pPr>
              <a:defRPr sz="1800"/>
            </a:lvl5pPr>
            <a:lvl6pPr>
              <a:defRPr sz="1800"/>
            </a:lvl6pPr>
            <a:lvl7pPr>
              <a:defRPr sz="1800"/>
            </a:lvl7pPr>
            <a:lvl8pPr>
              <a:defRPr sz="1800"/>
            </a:lvl8pPr>
            <a:lvl9pPr>
              <a:defRPr sz="1800"/>
            </a:lvl9pPr>
          </a:lstStyle>
          <a:p>
            <a:pPr lvl="0"/>
            <a:r>
              <a:rPr lang="en-GB" noProof="0" smtClean="0"/>
              <a:t>Add text</a:t>
            </a:r>
          </a:p>
          <a:p>
            <a:pPr lvl="1"/>
            <a:r>
              <a:rPr lang="en-GB" noProof="0" smtClean="0"/>
              <a:t>Level two</a:t>
            </a:r>
          </a:p>
          <a:p>
            <a:pPr lvl="2"/>
            <a:r>
              <a:rPr lang="en-GB" noProof="0" smtClean="0"/>
              <a:t>Level three</a:t>
            </a:r>
          </a:p>
          <a:p>
            <a:pPr lvl="3"/>
            <a:r>
              <a:rPr lang="en-GB" noProof="0" smtClean="0"/>
              <a:t>Level four</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5" name="Platshållare för tabell 4"/>
          <p:cNvSpPr>
            <a:spLocks noGrp="1"/>
          </p:cNvSpPr>
          <p:nvPr>
            <p:ph type="tbl" sz="quarter" idx="10"/>
          </p:nvPr>
        </p:nvSpPr>
        <p:spPr>
          <a:xfrm>
            <a:off x="781050" y="1781175"/>
            <a:ext cx="7464452" cy="3589338"/>
          </a:xfrm>
        </p:spPr>
        <p:txBody>
          <a:bodyPr/>
          <a:lstStyle>
            <a:lvl1pPr>
              <a:buNone/>
              <a:defRPr/>
            </a:lvl1pPr>
          </a:lstStyle>
          <a:p>
            <a:r>
              <a:rPr lang="en-US" noProof="0" smtClean="0"/>
              <a:t>Click icon to add table</a:t>
            </a:r>
            <a:endParaRPr lang="en-GB" noProof="0" dirty="0"/>
          </a:p>
        </p:txBody>
      </p:sp>
      <p:sp>
        <p:nvSpPr>
          <p:cNvPr id="2" name="Rubrik 1"/>
          <p:cNvSpPr>
            <a:spLocks noGrp="1"/>
          </p:cNvSpPr>
          <p:nvPr>
            <p:ph type="title" hasCustomPrompt="1"/>
          </p:nvPr>
        </p:nvSpPr>
        <p:spPr>
          <a:xfrm>
            <a:off x="643262" y="283771"/>
            <a:ext cx="7589459" cy="1139825"/>
          </a:xfrm>
        </p:spPr>
        <p:txBody>
          <a:bodyPr/>
          <a:lstStyle>
            <a:lvl1pPr>
              <a:defRPr/>
            </a:lvl1pPr>
          </a:lstStyle>
          <a:p>
            <a:r>
              <a:rPr lang="en-GB" noProof="0" smtClean="0"/>
              <a:t>Title</a:t>
            </a:r>
            <a:endParaRPr lang="en-GB" noProof="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ktangel 3"/>
          <p:cNvSpPr/>
          <p:nvPr userDrawn="1"/>
        </p:nvSpPr>
        <p:spPr bwMode="auto">
          <a:xfrm>
            <a:off x="0" y="0"/>
            <a:ext cx="9001125" cy="6840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sv-SE" sz="1800" b="1" i="0" u="none" strike="noStrike" cap="none" normalizeH="0" baseline="0" dirty="0" smtClean="0">
              <a:ln>
                <a:noFill/>
              </a:ln>
              <a:solidFill>
                <a:schemeClr val="tx2"/>
              </a:solidFill>
              <a:effectLst/>
              <a:latin typeface="Arial" charset="0"/>
            </a:endParaRPr>
          </a:p>
        </p:txBody>
      </p:sp>
      <p:pic>
        <p:nvPicPr>
          <p:cNvPr id="6" name="Bildobjekt 5" descr="LundUniversity_C2line RGB 150.png"/>
          <p:cNvPicPr>
            <a:picLocks noChangeAspect="1"/>
          </p:cNvPicPr>
          <p:nvPr userDrawn="1"/>
        </p:nvPicPr>
        <p:blipFill>
          <a:blip r:embed="rId2"/>
          <a:stretch>
            <a:fillRect/>
          </a:stretch>
        </p:blipFill>
        <p:spPr>
          <a:xfrm>
            <a:off x="2980443" y="1281125"/>
            <a:ext cx="3110555" cy="4155367"/>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lines pink">
    <p:spTree>
      <p:nvGrpSpPr>
        <p:cNvPr id="1" name=""/>
        <p:cNvGrpSpPr/>
        <p:nvPr/>
      </p:nvGrpSpPr>
      <p:grpSpPr>
        <a:xfrm>
          <a:off x="0" y="0"/>
          <a:ext cx="0" cy="0"/>
          <a:chOff x="0" y="0"/>
          <a:chExt cx="0" cy="0"/>
        </a:xfrm>
      </p:grpSpPr>
      <p:pic>
        <p:nvPicPr>
          <p:cNvPr id="8" name="Bildobjekt 7" descr="framsidor150 ny rosa.jpg"/>
          <p:cNvPicPr>
            <a:picLocks/>
          </p:cNvPicPr>
          <p:nvPr userDrawn="1"/>
        </p:nvPicPr>
        <p:blipFill>
          <a:blip r:embed="rId2"/>
          <a:stretch>
            <a:fillRect/>
          </a:stretch>
        </p:blipFill>
        <p:spPr>
          <a:xfrm>
            <a:off x="183401" y="188913"/>
            <a:ext cx="8647200" cy="6494400"/>
          </a:xfrm>
          <a:prstGeom prst="rect">
            <a:avLst/>
          </a:prstGeom>
        </p:spPr>
      </p:pic>
      <p:sp>
        <p:nvSpPr>
          <p:cNvPr id="11" name="Rektangel 10"/>
          <p:cNvSpPr/>
          <p:nvPr userDrawn="1"/>
        </p:nvSpPr>
        <p:spPr bwMode="auto">
          <a:xfrm>
            <a:off x="2655888" y="1516104"/>
            <a:ext cx="6178550" cy="18472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sp>
        <p:nvSpPr>
          <p:cNvPr id="2" name="Rubrik 1"/>
          <p:cNvSpPr>
            <a:spLocks noGrp="1"/>
          </p:cNvSpPr>
          <p:nvPr>
            <p:ph type="ctrTitle" hasCustomPrompt="1"/>
          </p:nvPr>
        </p:nvSpPr>
        <p:spPr>
          <a:xfrm>
            <a:off x="2942848" y="1510712"/>
            <a:ext cx="5734178" cy="1189477"/>
          </a:xfrm>
        </p:spPr>
        <p:txBody>
          <a:bodyPr lIns="0" tIns="97200" rIns="0" bIns="82800" anchor="t" anchorCtr="0"/>
          <a:lstStyle>
            <a:lvl1pPr>
              <a:defRPr sz="3600"/>
            </a:lvl1pPr>
          </a:lstStyle>
          <a:p>
            <a:r>
              <a:rPr lang="en-GB" noProof="0" smtClean="0"/>
              <a:t>Two-line</a:t>
            </a:r>
            <a:br>
              <a:rPr lang="en-GB" noProof="0" smtClean="0"/>
            </a:br>
            <a:r>
              <a:rPr lang="en-GB" noProof="0" smtClean="0"/>
              <a:t>title</a:t>
            </a:r>
            <a:endParaRPr lang="en-GB" noProof="0"/>
          </a:p>
        </p:txBody>
      </p:sp>
      <p:sp>
        <p:nvSpPr>
          <p:cNvPr id="17" name="Underrubrik 2"/>
          <p:cNvSpPr>
            <a:spLocks noGrp="1"/>
          </p:cNvSpPr>
          <p:nvPr>
            <p:ph type="subTitle" idx="1" hasCustomPrompt="1"/>
          </p:nvPr>
        </p:nvSpPr>
        <p:spPr>
          <a:xfrm>
            <a:off x="2942848" y="2777523"/>
            <a:ext cx="5734178" cy="321507"/>
          </a:xfrm>
        </p:spPr>
        <p:txBody>
          <a:bodyPr lIns="0" tIns="108000" rIns="0"/>
          <a:lstStyle>
            <a:lvl1pPr marL="0" indent="0" algn="l">
              <a:buNone/>
              <a:defRPr sz="1200" b="1" cap="all"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smtClean="0"/>
              <a:t>Subtitle or name</a:t>
            </a:r>
            <a:endParaRPr lang="en-GB" noProof="0"/>
          </a:p>
        </p:txBody>
      </p:sp>
      <p:cxnSp>
        <p:nvCxnSpPr>
          <p:cNvPr id="9" name="Rak 8"/>
          <p:cNvCxnSpPr/>
          <p:nvPr userDrawn="1"/>
        </p:nvCxnSpPr>
        <p:spPr bwMode="auto">
          <a:xfrm>
            <a:off x="2939428" y="2768605"/>
            <a:ext cx="588161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6329104" y="4279056"/>
            <a:ext cx="2672021" cy="2561482"/>
          </a:xfrm>
          <a:prstGeom prst="rect">
            <a:avLst/>
          </a:prstGeom>
        </p:spPr>
      </p:pic>
      <p:pic>
        <p:nvPicPr>
          <p:cNvPr id="10" name="Bildobjekt 9" descr="LundUniversity_C2line RGB 150.png"/>
          <p:cNvPicPr>
            <a:picLocks noChangeAspect="1"/>
          </p:cNvPicPr>
          <p:nvPr userDrawn="1"/>
        </p:nvPicPr>
        <p:blipFill>
          <a:blip r:embed="rId4"/>
          <a:stretch>
            <a:fillRect/>
          </a:stretch>
        </p:blipFill>
        <p:spPr>
          <a:xfrm>
            <a:off x="396106" y="380031"/>
            <a:ext cx="708740" cy="94680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line green">
    <p:spTree>
      <p:nvGrpSpPr>
        <p:cNvPr id="1" name=""/>
        <p:cNvGrpSpPr/>
        <p:nvPr/>
      </p:nvGrpSpPr>
      <p:grpSpPr>
        <a:xfrm>
          <a:off x="0" y="0"/>
          <a:ext cx="0" cy="0"/>
          <a:chOff x="0" y="0"/>
          <a:chExt cx="0" cy="0"/>
        </a:xfrm>
      </p:grpSpPr>
      <p:pic>
        <p:nvPicPr>
          <p:cNvPr id="8" name="Bildobjekt 7" descr="framsidor150 ny grön.jpg"/>
          <p:cNvPicPr>
            <a:picLocks/>
          </p:cNvPicPr>
          <p:nvPr userDrawn="1"/>
        </p:nvPicPr>
        <p:blipFill>
          <a:blip r:embed="rId2"/>
          <a:stretch>
            <a:fillRect/>
          </a:stretch>
        </p:blipFill>
        <p:spPr>
          <a:xfrm>
            <a:off x="183401" y="190051"/>
            <a:ext cx="8647200" cy="6494400"/>
          </a:xfrm>
          <a:prstGeom prst="rect">
            <a:avLst/>
          </a:prstGeom>
        </p:spPr>
      </p:pic>
      <p:sp>
        <p:nvSpPr>
          <p:cNvPr id="11" name="Rektangel 10"/>
          <p:cNvSpPr/>
          <p:nvPr userDrawn="1"/>
        </p:nvSpPr>
        <p:spPr bwMode="auto">
          <a:xfrm>
            <a:off x="2655888" y="1516103"/>
            <a:ext cx="6178550" cy="128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sp>
        <p:nvSpPr>
          <p:cNvPr id="2" name="Rubrik 1"/>
          <p:cNvSpPr>
            <a:spLocks noGrp="1"/>
          </p:cNvSpPr>
          <p:nvPr>
            <p:ph type="ctrTitle" hasCustomPrompt="1"/>
          </p:nvPr>
        </p:nvSpPr>
        <p:spPr>
          <a:xfrm>
            <a:off x="2942848" y="1523248"/>
            <a:ext cx="5734178" cy="714380"/>
          </a:xfrm>
        </p:spPr>
        <p:txBody>
          <a:bodyPr lIns="0" tIns="97200" rIns="0" bIns="82800"/>
          <a:lstStyle>
            <a:lvl1pPr>
              <a:defRPr sz="3600" baseline="0"/>
            </a:lvl1pPr>
          </a:lstStyle>
          <a:p>
            <a:r>
              <a:rPr lang="en-GB" noProof="0" smtClean="0"/>
              <a:t>Single-line title</a:t>
            </a:r>
            <a:endParaRPr lang="en-GB" noProof="0"/>
          </a:p>
        </p:txBody>
      </p:sp>
      <p:sp>
        <p:nvSpPr>
          <p:cNvPr id="17" name="Underrubrik 2"/>
          <p:cNvSpPr>
            <a:spLocks noGrp="1"/>
          </p:cNvSpPr>
          <p:nvPr>
            <p:ph type="subTitle" idx="1" hasCustomPrompt="1"/>
          </p:nvPr>
        </p:nvSpPr>
        <p:spPr>
          <a:xfrm>
            <a:off x="2942848" y="2220953"/>
            <a:ext cx="5734178" cy="321507"/>
          </a:xfrm>
        </p:spPr>
        <p:txBody>
          <a:bodyPr lIns="0" tIns="108000" rIns="0"/>
          <a:lstStyle>
            <a:lvl1pPr marL="0" indent="0" algn="l">
              <a:buNone/>
              <a:defRPr sz="1200" b="1" cap="all"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smtClean="0"/>
              <a:t>Subtitle or name</a:t>
            </a:r>
            <a:endParaRPr lang="en-GB" noProof="0"/>
          </a:p>
        </p:txBody>
      </p:sp>
      <p:cxnSp>
        <p:nvCxnSpPr>
          <p:cNvPr id="9" name="Rak 8"/>
          <p:cNvCxnSpPr/>
          <p:nvPr userDrawn="1"/>
        </p:nvCxnSpPr>
        <p:spPr bwMode="auto">
          <a:xfrm>
            <a:off x="2939428" y="2212035"/>
            <a:ext cx="588161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6329104" y="4279056"/>
            <a:ext cx="2672021" cy="2561482"/>
          </a:xfrm>
          <a:prstGeom prst="rect">
            <a:avLst/>
          </a:prstGeom>
        </p:spPr>
      </p:pic>
      <p:pic>
        <p:nvPicPr>
          <p:cNvPr id="12" name="Bildobjekt 11" descr="LundUniversity_C2line RGB 150.png"/>
          <p:cNvPicPr>
            <a:picLocks noChangeAspect="1"/>
          </p:cNvPicPr>
          <p:nvPr userDrawn="1"/>
        </p:nvPicPr>
        <p:blipFill>
          <a:blip r:embed="rId4"/>
          <a:stretch>
            <a:fillRect/>
          </a:stretch>
        </p:blipFill>
        <p:spPr>
          <a:xfrm>
            <a:off x="396106" y="380031"/>
            <a:ext cx="708740" cy="94680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lines green">
    <p:spTree>
      <p:nvGrpSpPr>
        <p:cNvPr id="1" name=""/>
        <p:cNvGrpSpPr/>
        <p:nvPr/>
      </p:nvGrpSpPr>
      <p:grpSpPr>
        <a:xfrm>
          <a:off x="0" y="0"/>
          <a:ext cx="0" cy="0"/>
          <a:chOff x="0" y="0"/>
          <a:chExt cx="0" cy="0"/>
        </a:xfrm>
      </p:grpSpPr>
      <p:pic>
        <p:nvPicPr>
          <p:cNvPr id="10" name="Bildobjekt 9" descr="framsidor150 ny grön.jpg"/>
          <p:cNvPicPr>
            <a:picLocks/>
          </p:cNvPicPr>
          <p:nvPr userDrawn="1"/>
        </p:nvPicPr>
        <p:blipFill>
          <a:blip r:embed="rId2"/>
          <a:stretch>
            <a:fillRect/>
          </a:stretch>
        </p:blipFill>
        <p:spPr>
          <a:xfrm>
            <a:off x="183401" y="190051"/>
            <a:ext cx="8647200" cy="6494400"/>
          </a:xfrm>
          <a:prstGeom prst="rect">
            <a:avLst/>
          </a:prstGeom>
        </p:spPr>
      </p:pic>
      <p:sp>
        <p:nvSpPr>
          <p:cNvPr id="11" name="Rektangel 10"/>
          <p:cNvSpPr/>
          <p:nvPr userDrawn="1"/>
        </p:nvSpPr>
        <p:spPr bwMode="auto">
          <a:xfrm>
            <a:off x="2655888" y="1516104"/>
            <a:ext cx="6178550" cy="18472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sp>
        <p:nvSpPr>
          <p:cNvPr id="2" name="Rubrik 1"/>
          <p:cNvSpPr>
            <a:spLocks noGrp="1"/>
          </p:cNvSpPr>
          <p:nvPr>
            <p:ph type="ctrTitle" hasCustomPrompt="1"/>
          </p:nvPr>
        </p:nvSpPr>
        <p:spPr>
          <a:xfrm>
            <a:off x="2942848" y="1510712"/>
            <a:ext cx="5734178" cy="1189477"/>
          </a:xfrm>
        </p:spPr>
        <p:txBody>
          <a:bodyPr lIns="0" tIns="97200" rIns="0" bIns="82800" anchor="t" anchorCtr="0"/>
          <a:lstStyle>
            <a:lvl1pPr>
              <a:defRPr sz="3600" baseline="0"/>
            </a:lvl1pPr>
          </a:lstStyle>
          <a:p>
            <a:r>
              <a:rPr lang="en-GB" noProof="0" smtClean="0"/>
              <a:t>Two-line</a:t>
            </a:r>
            <a:br>
              <a:rPr lang="en-GB" noProof="0" smtClean="0"/>
            </a:br>
            <a:r>
              <a:rPr lang="en-GB" noProof="0" smtClean="0"/>
              <a:t>title</a:t>
            </a:r>
            <a:endParaRPr lang="en-GB" noProof="0"/>
          </a:p>
        </p:txBody>
      </p:sp>
      <p:sp>
        <p:nvSpPr>
          <p:cNvPr id="17" name="Underrubrik 2"/>
          <p:cNvSpPr>
            <a:spLocks noGrp="1"/>
          </p:cNvSpPr>
          <p:nvPr>
            <p:ph type="subTitle" idx="1" hasCustomPrompt="1"/>
          </p:nvPr>
        </p:nvSpPr>
        <p:spPr>
          <a:xfrm>
            <a:off x="2942848" y="2777523"/>
            <a:ext cx="5734178" cy="321507"/>
          </a:xfrm>
        </p:spPr>
        <p:txBody>
          <a:bodyPr lIns="0" tIns="108000" rIns="0"/>
          <a:lstStyle>
            <a:lvl1pPr marL="0" indent="0" algn="l">
              <a:buNone/>
              <a:defRPr sz="1200" b="1" cap="all"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smtClean="0"/>
              <a:t>Subtitle or name</a:t>
            </a:r>
            <a:endParaRPr lang="en-GB" noProof="0"/>
          </a:p>
        </p:txBody>
      </p:sp>
      <p:cxnSp>
        <p:nvCxnSpPr>
          <p:cNvPr id="9" name="Rak 8"/>
          <p:cNvCxnSpPr/>
          <p:nvPr userDrawn="1"/>
        </p:nvCxnSpPr>
        <p:spPr bwMode="auto">
          <a:xfrm>
            <a:off x="2939428" y="2768605"/>
            <a:ext cx="588161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4" name="Bildobjekt 13" descr="Lunds sigill RGB 150.png"/>
          <p:cNvPicPr>
            <a:picLocks noChangeAspect="1"/>
          </p:cNvPicPr>
          <p:nvPr userDrawn="1"/>
        </p:nvPicPr>
        <p:blipFill>
          <a:blip r:embed="rId3"/>
          <a:srcRect r="17691" b="21541"/>
          <a:stretch>
            <a:fillRect/>
          </a:stretch>
        </p:blipFill>
        <p:spPr>
          <a:xfrm>
            <a:off x="6329104" y="4279056"/>
            <a:ext cx="2672021" cy="2561482"/>
          </a:xfrm>
          <a:prstGeom prst="rect">
            <a:avLst/>
          </a:prstGeom>
        </p:spPr>
      </p:pic>
      <p:pic>
        <p:nvPicPr>
          <p:cNvPr id="13" name="Bildobjekt 12" descr="LundUniversity_C2line RGB 150.png"/>
          <p:cNvPicPr>
            <a:picLocks noChangeAspect="1"/>
          </p:cNvPicPr>
          <p:nvPr userDrawn="1"/>
        </p:nvPicPr>
        <p:blipFill>
          <a:blip r:embed="rId4"/>
          <a:stretch>
            <a:fillRect/>
          </a:stretch>
        </p:blipFill>
        <p:spPr>
          <a:xfrm>
            <a:off x="396106" y="380031"/>
            <a:ext cx="708740" cy="94680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bulleted lis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en-GB" noProof="0" smtClean="0"/>
              <a:t>Title</a:t>
            </a:r>
            <a:endParaRPr lang="en-GB" noProof="0"/>
          </a:p>
        </p:txBody>
      </p:sp>
      <p:sp>
        <p:nvSpPr>
          <p:cNvPr id="3" name="Platshållare för innehåll 2"/>
          <p:cNvSpPr>
            <a:spLocks noGrp="1"/>
          </p:cNvSpPr>
          <p:nvPr>
            <p:ph idx="1" hasCustomPrompt="1"/>
          </p:nvPr>
        </p:nvSpPr>
        <p:spPr>
          <a:xfrm>
            <a:off x="657538" y="1848670"/>
            <a:ext cx="7587440" cy="3563159"/>
          </a:xfrm>
        </p:spPr>
        <p:txBody>
          <a:bodyPr/>
          <a:lstStyle>
            <a:lvl1pPr>
              <a:spcAft>
                <a:spcPts val="0"/>
              </a:spcAft>
              <a:defRPr sz="2200"/>
            </a:lvl1pPr>
            <a:lvl2pPr>
              <a:spcAft>
                <a:spcPts val="0"/>
              </a:spcAft>
              <a:buClr>
                <a:schemeClr val="tx2"/>
              </a:buClr>
              <a:defRPr sz="2200"/>
            </a:lvl2pPr>
            <a:lvl3pPr>
              <a:spcAft>
                <a:spcPts val="0"/>
              </a:spcAft>
              <a:buClr>
                <a:schemeClr val="tx2"/>
              </a:buClr>
              <a:defRPr/>
            </a:lvl3pPr>
            <a:lvl4pPr>
              <a:spcAft>
                <a:spcPts val="0"/>
              </a:spcAft>
              <a:buClr>
                <a:schemeClr val="tx2"/>
              </a:buClr>
              <a:defRPr/>
            </a:lvl4pPr>
          </a:lstStyle>
          <a:p>
            <a:pPr lvl="0"/>
            <a:r>
              <a:rPr lang="en-GB" noProof="0" smtClean="0"/>
              <a:t>Add text</a:t>
            </a:r>
          </a:p>
          <a:p>
            <a:pPr lvl="1"/>
            <a:r>
              <a:rPr lang="en-GB" noProof="0" smtClean="0"/>
              <a:t>Level two</a:t>
            </a:r>
          </a:p>
          <a:p>
            <a:pPr lvl="2"/>
            <a:r>
              <a:rPr lang="en-GB" noProof="0" smtClean="0"/>
              <a:t>Level three</a:t>
            </a:r>
          </a:p>
          <a:p>
            <a:pPr lvl="3"/>
            <a:r>
              <a:rPr lang="en-GB" noProof="0" smtClean="0"/>
              <a:t>Level four</a:t>
            </a:r>
          </a:p>
        </p:txBody>
      </p:sp>
      <p:cxnSp>
        <p:nvCxnSpPr>
          <p:cNvPr id="11" name="Rak 10"/>
          <p:cNvCxnSpPr/>
          <p:nvPr userDrawn="1"/>
        </p:nvCxnSpPr>
        <p:spPr bwMode="auto">
          <a:xfrm>
            <a:off x="745259" y="1499383"/>
            <a:ext cx="7506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 and bulleted lis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baseline="0"/>
            </a:lvl1pPr>
          </a:lstStyle>
          <a:p>
            <a:r>
              <a:rPr lang="en-GB" noProof="0" smtClean="0"/>
              <a:t>Title</a:t>
            </a:r>
            <a:endParaRPr lang="en-GB" noProof="0"/>
          </a:p>
        </p:txBody>
      </p:sp>
      <p:sp>
        <p:nvSpPr>
          <p:cNvPr id="3" name="Platshållare för innehåll 2"/>
          <p:cNvSpPr>
            <a:spLocks noGrp="1"/>
          </p:cNvSpPr>
          <p:nvPr>
            <p:ph sz="half" idx="1"/>
          </p:nvPr>
        </p:nvSpPr>
        <p:spPr>
          <a:xfrm>
            <a:off x="740244" y="1666308"/>
            <a:ext cx="3131642" cy="3720107"/>
          </a:xfrm>
        </p:spPr>
        <p:txBody>
          <a:bodyPr/>
          <a:lstStyle>
            <a:lvl1pPr marL="0" indent="0">
              <a:spcAft>
                <a:spcPts val="0"/>
              </a:spcAft>
              <a:buNone/>
              <a:defRPr sz="22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noProof="0" smtClean="0"/>
              <a:t>Click to edit Master text styles</a:t>
            </a:r>
          </a:p>
        </p:txBody>
      </p:sp>
      <p:sp>
        <p:nvSpPr>
          <p:cNvPr id="4" name="Platshållare för innehåll 3"/>
          <p:cNvSpPr>
            <a:spLocks noGrp="1"/>
          </p:cNvSpPr>
          <p:nvPr>
            <p:ph sz="half" idx="2" hasCustomPrompt="1"/>
          </p:nvPr>
        </p:nvSpPr>
        <p:spPr>
          <a:xfrm>
            <a:off x="4051300" y="1666307"/>
            <a:ext cx="4213225" cy="3720107"/>
          </a:xfrm>
        </p:spPr>
        <p:txBody>
          <a:bodyPr/>
          <a:lstStyle>
            <a:lvl1pPr>
              <a:spcAft>
                <a:spcPts val="0"/>
              </a:spcAft>
              <a:buClr>
                <a:schemeClr val="tx2"/>
              </a:buClr>
              <a:defRPr sz="2200"/>
            </a:lvl1pPr>
            <a:lvl2pPr>
              <a:spcAft>
                <a:spcPts val="0"/>
              </a:spcAft>
              <a:buClr>
                <a:schemeClr val="tx2"/>
              </a:buClr>
              <a:defRPr sz="2200"/>
            </a:lvl2pPr>
            <a:lvl3pPr>
              <a:spcAft>
                <a:spcPts val="0"/>
              </a:spcAft>
              <a:buClr>
                <a:schemeClr val="tx2"/>
              </a:buClr>
              <a:defRPr sz="2000"/>
            </a:lvl3pPr>
            <a:lvl4pPr>
              <a:spcAft>
                <a:spcPts val="0"/>
              </a:spcAft>
              <a:buClr>
                <a:schemeClr val="tx2"/>
              </a:buClr>
              <a:defRPr sz="2000"/>
            </a:lvl4pPr>
            <a:lvl5pPr>
              <a:defRPr sz="1800"/>
            </a:lvl5pPr>
            <a:lvl6pPr>
              <a:defRPr sz="1800"/>
            </a:lvl6pPr>
            <a:lvl7pPr>
              <a:defRPr sz="1800"/>
            </a:lvl7pPr>
            <a:lvl8pPr>
              <a:defRPr sz="1800"/>
            </a:lvl8pPr>
            <a:lvl9pPr>
              <a:defRPr sz="1800"/>
            </a:lvl9pPr>
          </a:lstStyle>
          <a:p>
            <a:pPr lvl="0"/>
            <a:r>
              <a:rPr lang="en-GB" noProof="0" smtClean="0"/>
              <a:t>Add text</a:t>
            </a:r>
          </a:p>
          <a:p>
            <a:pPr lvl="1"/>
            <a:r>
              <a:rPr lang="en-GB" noProof="0" smtClean="0"/>
              <a:t>Level two</a:t>
            </a:r>
          </a:p>
          <a:p>
            <a:pPr lvl="2"/>
            <a:r>
              <a:rPr lang="en-GB" noProof="0" smtClean="0"/>
              <a:t>Level three</a:t>
            </a:r>
          </a:p>
          <a:p>
            <a:pPr lvl="3"/>
            <a:r>
              <a:rPr lang="en-GB" noProof="0" smtClean="0"/>
              <a:t>Level four</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for large illustrations">
    <p:spTree>
      <p:nvGrpSpPr>
        <p:cNvPr id="1" name=""/>
        <p:cNvGrpSpPr/>
        <p:nvPr/>
      </p:nvGrpSpPr>
      <p:grpSpPr>
        <a:xfrm>
          <a:off x="0" y="0"/>
          <a:ext cx="0" cy="0"/>
          <a:chOff x="0" y="0"/>
          <a:chExt cx="0" cy="0"/>
        </a:xfrm>
      </p:grpSpPr>
      <p:sp>
        <p:nvSpPr>
          <p:cNvPr id="3" name="Rektangel 2"/>
          <p:cNvSpPr/>
          <p:nvPr userDrawn="1"/>
        </p:nvSpPr>
        <p:spPr bwMode="auto">
          <a:xfrm>
            <a:off x="0" y="0"/>
            <a:ext cx="9001125" cy="6840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smtClean="0">
              <a:ln>
                <a:noFill/>
              </a:ln>
              <a:solidFill>
                <a:schemeClr val="tx2"/>
              </a:solidFill>
              <a:effectLst/>
              <a:latin typeface="Arial" charset="0"/>
            </a:endParaRPr>
          </a:p>
        </p:txBody>
      </p:sp>
      <p:pic>
        <p:nvPicPr>
          <p:cNvPr id="5" name="Bildobjekt 4" descr="LundUniversity_C2line RGB 150.png"/>
          <p:cNvPicPr>
            <a:picLocks noChangeAspect="1"/>
          </p:cNvPicPr>
          <p:nvPr userDrawn="1"/>
        </p:nvPicPr>
        <p:blipFill>
          <a:blip r:embed="rId2"/>
          <a:stretch>
            <a:fillRect/>
          </a:stretch>
        </p:blipFill>
        <p:spPr>
          <a:xfrm>
            <a:off x="7867747" y="5584789"/>
            <a:ext cx="708740" cy="946800"/>
          </a:xfrm>
          <a:prstGeom prst="rect">
            <a:avLst/>
          </a:prstGeom>
        </p:spPr>
      </p:pic>
    </p:spTree>
    <p:extLst>
      <p:ext uri="{BB962C8B-B14F-4D97-AF65-F5344CB8AC3E}">
        <p14:creationId xmlns:p14="http://schemas.microsoft.com/office/powerpoint/2010/main" val="40562960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se sample slide 1">
    <p:spTree>
      <p:nvGrpSpPr>
        <p:cNvPr id="1" name=""/>
        <p:cNvGrpSpPr/>
        <p:nvPr/>
      </p:nvGrpSpPr>
      <p:grpSpPr>
        <a:xfrm>
          <a:off x="0" y="0"/>
          <a:ext cx="0" cy="0"/>
          <a:chOff x="0" y="0"/>
          <a:chExt cx="0" cy="0"/>
        </a:xfrm>
      </p:grpSpPr>
      <p:sp>
        <p:nvSpPr>
          <p:cNvPr id="18" name="Rektangel 17"/>
          <p:cNvSpPr/>
          <p:nvPr userDrawn="1"/>
        </p:nvSpPr>
        <p:spPr bwMode="auto">
          <a:xfrm>
            <a:off x="182563" y="182563"/>
            <a:ext cx="8647200" cy="649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sp>
        <p:nvSpPr>
          <p:cNvPr id="28" name="Rektangel 27"/>
          <p:cNvSpPr/>
          <p:nvPr userDrawn="1"/>
        </p:nvSpPr>
        <p:spPr bwMode="auto">
          <a:xfrm>
            <a:off x="2655888" y="1516103"/>
            <a:ext cx="6178550" cy="1280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sp>
        <p:nvSpPr>
          <p:cNvPr id="29" name="Rubrik 1"/>
          <p:cNvSpPr>
            <a:spLocks noGrp="1"/>
          </p:cNvSpPr>
          <p:nvPr>
            <p:ph type="ctrTitle" hasCustomPrompt="1"/>
          </p:nvPr>
        </p:nvSpPr>
        <p:spPr>
          <a:xfrm>
            <a:off x="2942848" y="1523248"/>
            <a:ext cx="5734178" cy="714380"/>
          </a:xfrm>
        </p:spPr>
        <p:txBody>
          <a:bodyPr lIns="0" tIns="97200" rIns="0" bIns="82800"/>
          <a:lstStyle>
            <a:lvl1pPr>
              <a:defRPr sz="3600"/>
            </a:lvl1pPr>
          </a:lstStyle>
          <a:p>
            <a:r>
              <a:rPr lang="en-GB" noProof="0" smtClean="0"/>
              <a:t>One-line title</a:t>
            </a:r>
            <a:endParaRPr lang="en-GB" noProof="0"/>
          </a:p>
        </p:txBody>
      </p:sp>
      <p:sp>
        <p:nvSpPr>
          <p:cNvPr id="30" name="Underrubrik 2"/>
          <p:cNvSpPr>
            <a:spLocks noGrp="1"/>
          </p:cNvSpPr>
          <p:nvPr>
            <p:ph type="subTitle" idx="1" hasCustomPrompt="1"/>
          </p:nvPr>
        </p:nvSpPr>
        <p:spPr>
          <a:xfrm>
            <a:off x="2942848" y="2220953"/>
            <a:ext cx="5734178" cy="321507"/>
          </a:xfrm>
        </p:spPr>
        <p:txBody>
          <a:bodyPr lIns="0" tIns="108000" rIns="0"/>
          <a:lstStyle>
            <a:lvl1pPr marL="0" marR="0" indent="0" algn="l" defTabSz="904875" rtl="0" eaLnBrk="1" fontAlgn="base" latinLnBrk="0" hangingPunct="1">
              <a:lnSpc>
                <a:spcPct val="100000"/>
              </a:lnSpc>
              <a:spcBef>
                <a:spcPts val="1000"/>
              </a:spcBef>
              <a:spcAft>
                <a:spcPts val="0"/>
              </a:spcAft>
              <a:buClr>
                <a:schemeClr val="tx2"/>
              </a:buClr>
              <a:buSzTx/>
              <a:buFont typeface="Arial" pitchFamily="34" charset="0"/>
              <a:buNone/>
              <a:tabLst/>
              <a:defRPr sz="1200" b="1" cap="all"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smtClean="0"/>
              <a:t>Subtitle or name</a:t>
            </a:r>
            <a:endParaRPr lang="en-GB" noProof="0"/>
          </a:p>
        </p:txBody>
      </p:sp>
      <p:cxnSp>
        <p:nvCxnSpPr>
          <p:cNvPr id="31" name="Rak 30"/>
          <p:cNvCxnSpPr/>
          <p:nvPr userDrawn="1"/>
        </p:nvCxnSpPr>
        <p:spPr bwMode="auto">
          <a:xfrm>
            <a:off x="2939428" y="2212035"/>
            <a:ext cx="588161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Bildobjekt 7" descr="Lunds sigill RGB 150.png"/>
          <p:cNvPicPr>
            <a:picLocks noChangeAspect="1"/>
          </p:cNvPicPr>
          <p:nvPr userDrawn="1"/>
        </p:nvPicPr>
        <p:blipFill>
          <a:blip r:embed="rId2"/>
          <a:srcRect r="17691" b="21541"/>
          <a:stretch>
            <a:fillRect/>
          </a:stretch>
        </p:blipFill>
        <p:spPr>
          <a:xfrm>
            <a:off x="6329104" y="4279056"/>
            <a:ext cx="2672021" cy="2561482"/>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se sample slide 2">
    <p:spTree>
      <p:nvGrpSpPr>
        <p:cNvPr id="1" name=""/>
        <p:cNvGrpSpPr/>
        <p:nvPr/>
      </p:nvGrpSpPr>
      <p:grpSpPr>
        <a:xfrm>
          <a:off x="0" y="0"/>
          <a:ext cx="0" cy="0"/>
          <a:chOff x="0" y="0"/>
          <a:chExt cx="0" cy="0"/>
        </a:xfrm>
      </p:grpSpPr>
      <p:sp>
        <p:nvSpPr>
          <p:cNvPr id="8" name="Rektangel 7"/>
          <p:cNvSpPr/>
          <p:nvPr userDrawn="1"/>
        </p:nvSpPr>
        <p:spPr bwMode="auto">
          <a:xfrm>
            <a:off x="182563" y="182563"/>
            <a:ext cx="8647200" cy="649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sp>
        <p:nvSpPr>
          <p:cNvPr id="11" name="Rektangel 10"/>
          <p:cNvSpPr/>
          <p:nvPr userDrawn="1"/>
        </p:nvSpPr>
        <p:spPr bwMode="auto">
          <a:xfrm>
            <a:off x="2655888" y="1516104"/>
            <a:ext cx="6178550" cy="18472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sp>
        <p:nvSpPr>
          <p:cNvPr id="2" name="Rubrik 1"/>
          <p:cNvSpPr>
            <a:spLocks noGrp="1"/>
          </p:cNvSpPr>
          <p:nvPr>
            <p:ph type="ctrTitle" hasCustomPrompt="1"/>
          </p:nvPr>
        </p:nvSpPr>
        <p:spPr>
          <a:xfrm>
            <a:off x="2942848" y="1510712"/>
            <a:ext cx="5734178" cy="1189477"/>
          </a:xfrm>
        </p:spPr>
        <p:txBody>
          <a:bodyPr lIns="0" tIns="97200" rIns="0" bIns="82800" anchor="t" anchorCtr="0"/>
          <a:lstStyle>
            <a:lvl1pPr>
              <a:defRPr sz="3600"/>
            </a:lvl1pPr>
          </a:lstStyle>
          <a:p>
            <a:r>
              <a:rPr lang="en-GB" noProof="0" smtClean="0"/>
              <a:t>Two-line</a:t>
            </a:r>
            <a:br>
              <a:rPr lang="en-GB" noProof="0" smtClean="0"/>
            </a:br>
            <a:r>
              <a:rPr lang="en-GB" noProof="0" smtClean="0"/>
              <a:t>title</a:t>
            </a:r>
            <a:endParaRPr lang="en-GB" noProof="0"/>
          </a:p>
        </p:txBody>
      </p:sp>
      <p:sp>
        <p:nvSpPr>
          <p:cNvPr id="17" name="Underrubrik 2"/>
          <p:cNvSpPr>
            <a:spLocks noGrp="1"/>
          </p:cNvSpPr>
          <p:nvPr>
            <p:ph type="subTitle" idx="1" hasCustomPrompt="1"/>
          </p:nvPr>
        </p:nvSpPr>
        <p:spPr>
          <a:xfrm>
            <a:off x="2942848" y="2777523"/>
            <a:ext cx="5734178" cy="321507"/>
          </a:xfrm>
        </p:spPr>
        <p:txBody>
          <a:bodyPr lIns="0" tIns="108000" rIns="0"/>
          <a:lstStyle>
            <a:lvl1pPr marL="0" indent="0" algn="l">
              <a:buNone/>
              <a:defRPr sz="1200" b="1" cap="all" baseline="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smtClean="0"/>
              <a:t>Subtitle or name</a:t>
            </a:r>
            <a:endParaRPr lang="en-GB" noProof="0"/>
          </a:p>
        </p:txBody>
      </p:sp>
      <p:cxnSp>
        <p:nvCxnSpPr>
          <p:cNvPr id="9" name="Rak 8"/>
          <p:cNvCxnSpPr/>
          <p:nvPr userDrawn="1"/>
        </p:nvCxnSpPr>
        <p:spPr bwMode="auto">
          <a:xfrm>
            <a:off x="2939428" y="2768605"/>
            <a:ext cx="588161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0" name="Bildobjekt 9" descr="Lunds sigill RGB 150.png"/>
          <p:cNvPicPr>
            <a:picLocks noChangeAspect="1"/>
          </p:cNvPicPr>
          <p:nvPr userDrawn="1"/>
        </p:nvPicPr>
        <p:blipFill>
          <a:blip r:embed="rId2"/>
          <a:srcRect r="17691" b="21541"/>
          <a:stretch>
            <a:fillRect/>
          </a:stretch>
        </p:blipFill>
        <p:spPr>
          <a:xfrm>
            <a:off x="6329104" y="4279056"/>
            <a:ext cx="2672021" cy="2561482"/>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upp 30"/>
          <p:cNvGrpSpPr/>
          <p:nvPr/>
        </p:nvGrpSpPr>
        <p:grpSpPr>
          <a:xfrm>
            <a:off x="-119270" y="-59968"/>
            <a:ext cx="9228344" cy="6984776"/>
            <a:chOff x="-119270" y="-59968"/>
            <a:chExt cx="9228344" cy="6984776"/>
          </a:xfrm>
        </p:grpSpPr>
        <p:cxnSp>
          <p:nvCxnSpPr>
            <p:cNvPr id="25" name="Rak 24"/>
            <p:cNvCxnSpPr/>
            <p:nvPr userDrawn="1"/>
          </p:nvCxnSpPr>
          <p:spPr bwMode="auto">
            <a:xfrm>
              <a:off x="-119270" y="1772485"/>
              <a:ext cx="9228344"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3" name="Rak 12"/>
            <p:cNvCxnSpPr/>
            <p:nvPr/>
          </p:nvCxnSpPr>
          <p:spPr bwMode="auto">
            <a:xfrm>
              <a:off x="-119270" y="176199"/>
              <a:ext cx="9228344"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4" name="Rak 13"/>
            <p:cNvCxnSpPr/>
            <p:nvPr/>
          </p:nvCxnSpPr>
          <p:spPr bwMode="auto">
            <a:xfrm>
              <a:off x="-119270" y="1266406"/>
              <a:ext cx="9228344"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5" name="Rak 14"/>
            <p:cNvCxnSpPr/>
            <p:nvPr/>
          </p:nvCxnSpPr>
          <p:spPr bwMode="auto">
            <a:xfrm>
              <a:off x="-119270" y="6676531"/>
              <a:ext cx="9228344"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6" name="Rak 15"/>
            <p:cNvCxnSpPr/>
            <p:nvPr/>
          </p:nvCxnSpPr>
          <p:spPr bwMode="auto">
            <a:xfrm>
              <a:off x="170557" y="-59968"/>
              <a:ext cx="0" cy="6984776"/>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17" name="Rak 16"/>
            <p:cNvCxnSpPr/>
            <p:nvPr/>
          </p:nvCxnSpPr>
          <p:spPr bwMode="auto">
            <a:xfrm>
              <a:off x="8821042" y="-59968"/>
              <a:ext cx="0" cy="6984776"/>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0" name="Rak 19"/>
            <p:cNvCxnSpPr/>
            <p:nvPr/>
          </p:nvCxnSpPr>
          <p:spPr bwMode="auto">
            <a:xfrm>
              <a:off x="4138857" y="-59968"/>
              <a:ext cx="0" cy="6984776"/>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3" name="Rak 22"/>
            <p:cNvCxnSpPr/>
            <p:nvPr/>
          </p:nvCxnSpPr>
          <p:spPr bwMode="auto">
            <a:xfrm>
              <a:off x="770383" y="-59968"/>
              <a:ext cx="0" cy="6984776"/>
            </a:xfrm>
            <a:prstGeom prst="line">
              <a:avLst/>
            </a:prstGeom>
            <a:solidFill>
              <a:schemeClr val="accent1"/>
            </a:solidFill>
            <a:ln w="9525" cap="flat" cmpd="sng" algn="ctr">
              <a:solidFill>
                <a:schemeClr val="bg2"/>
              </a:solidFill>
              <a:prstDash val="solid"/>
              <a:round/>
              <a:headEnd type="none" w="med" len="med"/>
              <a:tailEnd type="none" w="med" len="med"/>
            </a:ln>
            <a:effectLst/>
          </p:spPr>
        </p:cxnSp>
        <p:sp>
          <p:nvSpPr>
            <p:cNvPr id="12" name="Rektangel 11"/>
            <p:cNvSpPr/>
            <p:nvPr userDrawn="1"/>
          </p:nvSpPr>
          <p:spPr bwMode="auto">
            <a:xfrm>
              <a:off x="0" y="0"/>
              <a:ext cx="9001125" cy="6840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4875"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noProof="0" dirty="0">
                <a:ln>
                  <a:noFill/>
                </a:ln>
                <a:solidFill>
                  <a:schemeClr val="tx1"/>
                </a:solidFill>
                <a:effectLst/>
                <a:latin typeface="Arial" charset="0"/>
              </a:endParaRPr>
            </a:p>
          </p:txBody>
        </p:sp>
      </p:grpSp>
      <p:sp>
        <p:nvSpPr>
          <p:cNvPr id="1027" name="Rectangle 2"/>
          <p:cNvSpPr>
            <a:spLocks noGrp="1" noChangeArrowheads="1"/>
          </p:cNvSpPr>
          <p:nvPr>
            <p:ph type="title"/>
          </p:nvPr>
        </p:nvSpPr>
        <p:spPr bwMode="auto">
          <a:xfrm>
            <a:off x="643263" y="283771"/>
            <a:ext cx="7605109" cy="1139825"/>
          </a:xfrm>
          <a:prstGeom prst="rect">
            <a:avLst/>
          </a:prstGeom>
          <a:noFill/>
          <a:ln w="9525">
            <a:noFill/>
            <a:miter lim="800000"/>
            <a:headEnd/>
            <a:tailEnd/>
          </a:ln>
        </p:spPr>
        <p:txBody>
          <a:bodyPr vert="horz" wrap="square" lIns="90516" tIns="45258" rIns="90516" bIns="45258" numCol="1" anchor="b" anchorCtr="0" compatLnSpc="1">
            <a:prstTxWarp prst="textNoShape">
              <a:avLst/>
            </a:prstTxWarp>
          </a:bodyPr>
          <a:lstStyle/>
          <a:p>
            <a:pPr lvl="0"/>
            <a:r>
              <a:rPr lang="en-GB" noProof="0" smtClean="0"/>
              <a:t>Title</a:t>
            </a:r>
          </a:p>
        </p:txBody>
      </p:sp>
      <p:sp>
        <p:nvSpPr>
          <p:cNvPr id="1028" name="Rectangle 3"/>
          <p:cNvSpPr>
            <a:spLocks noGrp="1" noChangeArrowheads="1"/>
          </p:cNvSpPr>
          <p:nvPr>
            <p:ph type="body" idx="1"/>
          </p:nvPr>
        </p:nvSpPr>
        <p:spPr bwMode="auto">
          <a:xfrm>
            <a:off x="657538" y="1843907"/>
            <a:ext cx="7590053" cy="3563159"/>
          </a:xfrm>
          <a:prstGeom prst="rect">
            <a:avLst/>
          </a:prstGeom>
          <a:noFill/>
          <a:ln w="9525">
            <a:noFill/>
            <a:miter lim="800000"/>
            <a:headEnd/>
            <a:tailEnd/>
          </a:ln>
        </p:spPr>
        <p:txBody>
          <a:bodyPr vert="horz" wrap="square" lIns="90516" tIns="45258" rIns="90516" bIns="45258" numCol="1" anchor="t" anchorCtr="0" compatLnSpc="1">
            <a:prstTxWarp prst="textNoShape">
              <a:avLst/>
            </a:prstTxWarp>
          </a:bodyPr>
          <a:lstStyle/>
          <a:p>
            <a:pPr lvl="0"/>
            <a:r>
              <a:rPr lang="en-GB" noProof="0" smtClean="0"/>
              <a:t>Add text</a:t>
            </a:r>
          </a:p>
          <a:p>
            <a:pPr lvl="1"/>
            <a:r>
              <a:rPr lang="en-GB" noProof="0" smtClean="0"/>
              <a:t>Level two</a:t>
            </a:r>
          </a:p>
          <a:p>
            <a:pPr lvl="2"/>
            <a:r>
              <a:rPr lang="en-GB" noProof="0" smtClean="0"/>
              <a:t>Level three</a:t>
            </a:r>
          </a:p>
          <a:p>
            <a:pPr lvl="3"/>
            <a:r>
              <a:rPr lang="en-GB" noProof="0" smtClean="0"/>
              <a:t>Level four</a:t>
            </a:r>
          </a:p>
        </p:txBody>
      </p:sp>
      <p:cxnSp>
        <p:nvCxnSpPr>
          <p:cNvPr id="10" name="Rak 9"/>
          <p:cNvCxnSpPr/>
          <p:nvPr/>
        </p:nvCxnSpPr>
        <p:spPr bwMode="auto">
          <a:xfrm>
            <a:off x="745259" y="1499383"/>
            <a:ext cx="7506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1" name="Bildobjekt 20" descr="LundUniversity_C2line RGB 150.png"/>
          <p:cNvPicPr>
            <a:picLocks noChangeAspect="1"/>
          </p:cNvPicPr>
          <p:nvPr/>
        </p:nvPicPr>
        <p:blipFill>
          <a:blip r:embed="rId14"/>
          <a:stretch>
            <a:fillRect/>
          </a:stretch>
        </p:blipFill>
        <p:spPr>
          <a:xfrm>
            <a:off x="7867747" y="5584789"/>
            <a:ext cx="708740" cy="946800"/>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702" r:id="rId2"/>
    <p:sldLayoutId id="2147483694" r:id="rId3"/>
    <p:sldLayoutId id="2147483695" r:id="rId4"/>
    <p:sldLayoutId id="2147483684" r:id="rId5"/>
    <p:sldLayoutId id="2147483691" r:id="rId6"/>
    <p:sldLayoutId id="2147483707" r:id="rId7"/>
    <p:sldLayoutId id="2147483683" r:id="rId8"/>
    <p:sldLayoutId id="2147483705" r:id="rId9"/>
    <p:sldLayoutId id="2147483682" r:id="rId10"/>
    <p:sldLayoutId id="2147483703" r:id="rId11"/>
    <p:sldLayoutId id="2147483689" r:id="rId12"/>
  </p:sldLayoutIdLst>
  <p:timing>
    <p:tnLst>
      <p:par>
        <p:cTn id="1" dur="indefinite" restart="never" nodeType="tmRoot"/>
      </p:par>
    </p:tnLst>
  </p:timing>
  <p:txStyles>
    <p:titleStyle>
      <a:lvl1pPr algn="l" defTabSz="904875" rtl="0" eaLnBrk="1" fontAlgn="base" hangingPunct="1">
        <a:spcBef>
          <a:spcPct val="0"/>
        </a:spcBef>
        <a:spcAft>
          <a:spcPct val="0"/>
        </a:spcAft>
        <a:defRPr sz="3600" b="0">
          <a:solidFill>
            <a:schemeClr val="tx1"/>
          </a:solidFill>
          <a:latin typeface="+mj-lt"/>
          <a:ea typeface="ＭＳ Ｐゴシック" charset="-128"/>
          <a:cs typeface="+mj-cs"/>
        </a:defRPr>
      </a:lvl1pPr>
      <a:lvl2pPr algn="l" defTabSz="904875" rtl="0" eaLnBrk="1" fontAlgn="base" hangingPunct="1">
        <a:spcBef>
          <a:spcPct val="0"/>
        </a:spcBef>
        <a:spcAft>
          <a:spcPct val="0"/>
        </a:spcAft>
        <a:defRPr sz="3000" b="1">
          <a:solidFill>
            <a:schemeClr val="tx1"/>
          </a:solidFill>
          <a:latin typeface="Arial" charset="0"/>
          <a:ea typeface="ＭＳ Ｐゴシック" charset="-128"/>
        </a:defRPr>
      </a:lvl2pPr>
      <a:lvl3pPr algn="l" defTabSz="904875" rtl="0" eaLnBrk="1" fontAlgn="base" hangingPunct="1">
        <a:spcBef>
          <a:spcPct val="0"/>
        </a:spcBef>
        <a:spcAft>
          <a:spcPct val="0"/>
        </a:spcAft>
        <a:defRPr sz="3000" b="1">
          <a:solidFill>
            <a:schemeClr val="tx1"/>
          </a:solidFill>
          <a:latin typeface="Arial" charset="0"/>
          <a:ea typeface="ＭＳ Ｐゴシック" charset="-128"/>
        </a:defRPr>
      </a:lvl3pPr>
      <a:lvl4pPr algn="l" defTabSz="904875" rtl="0" eaLnBrk="1" fontAlgn="base" hangingPunct="1">
        <a:spcBef>
          <a:spcPct val="0"/>
        </a:spcBef>
        <a:spcAft>
          <a:spcPct val="0"/>
        </a:spcAft>
        <a:defRPr sz="3000" b="1">
          <a:solidFill>
            <a:schemeClr val="tx1"/>
          </a:solidFill>
          <a:latin typeface="Arial" charset="0"/>
          <a:ea typeface="ＭＳ Ｐゴシック" charset="-128"/>
        </a:defRPr>
      </a:lvl4pPr>
      <a:lvl5pPr algn="l" defTabSz="904875" rtl="0" eaLnBrk="1" fontAlgn="base" hangingPunct="1">
        <a:spcBef>
          <a:spcPct val="0"/>
        </a:spcBef>
        <a:spcAft>
          <a:spcPct val="0"/>
        </a:spcAft>
        <a:defRPr sz="3000" b="1">
          <a:solidFill>
            <a:schemeClr val="tx1"/>
          </a:solidFill>
          <a:latin typeface="Arial" charset="0"/>
          <a:ea typeface="ＭＳ Ｐゴシック" charset="-128"/>
        </a:defRPr>
      </a:lvl5pPr>
      <a:lvl6pPr marL="457200" algn="l" defTabSz="904875" rtl="0" eaLnBrk="1" fontAlgn="base" hangingPunct="1">
        <a:spcBef>
          <a:spcPct val="0"/>
        </a:spcBef>
        <a:spcAft>
          <a:spcPct val="0"/>
        </a:spcAft>
        <a:defRPr sz="3000" b="1">
          <a:solidFill>
            <a:schemeClr val="tx1"/>
          </a:solidFill>
          <a:latin typeface="Arial" charset="0"/>
        </a:defRPr>
      </a:lvl6pPr>
      <a:lvl7pPr marL="914400" algn="l" defTabSz="904875" rtl="0" eaLnBrk="1" fontAlgn="base" hangingPunct="1">
        <a:spcBef>
          <a:spcPct val="0"/>
        </a:spcBef>
        <a:spcAft>
          <a:spcPct val="0"/>
        </a:spcAft>
        <a:defRPr sz="3000" b="1">
          <a:solidFill>
            <a:schemeClr val="tx1"/>
          </a:solidFill>
          <a:latin typeface="Arial" charset="0"/>
        </a:defRPr>
      </a:lvl7pPr>
      <a:lvl8pPr marL="1371600" algn="l" defTabSz="904875" rtl="0" eaLnBrk="1" fontAlgn="base" hangingPunct="1">
        <a:spcBef>
          <a:spcPct val="0"/>
        </a:spcBef>
        <a:spcAft>
          <a:spcPct val="0"/>
        </a:spcAft>
        <a:defRPr sz="3000" b="1">
          <a:solidFill>
            <a:schemeClr val="tx1"/>
          </a:solidFill>
          <a:latin typeface="Arial" charset="0"/>
        </a:defRPr>
      </a:lvl8pPr>
      <a:lvl9pPr marL="1828800" algn="l" defTabSz="904875" rtl="0" eaLnBrk="1" fontAlgn="base" hangingPunct="1">
        <a:spcBef>
          <a:spcPct val="0"/>
        </a:spcBef>
        <a:spcAft>
          <a:spcPct val="0"/>
        </a:spcAft>
        <a:defRPr sz="3000" b="1">
          <a:solidFill>
            <a:schemeClr val="tx1"/>
          </a:solidFill>
          <a:latin typeface="Arial" charset="0"/>
        </a:defRPr>
      </a:lvl9pPr>
    </p:titleStyle>
    <p:bodyStyle>
      <a:lvl1pPr marL="230188" indent="-230188" algn="l" defTabSz="904875" rtl="0" eaLnBrk="1" fontAlgn="base" hangingPunct="1">
        <a:spcBef>
          <a:spcPts val="1000"/>
        </a:spcBef>
        <a:spcAft>
          <a:spcPts val="0"/>
        </a:spcAft>
        <a:buClr>
          <a:schemeClr val="tx2"/>
        </a:buClr>
        <a:buFont typeface="Arial" pitchFamily="34" charset="0"/>
        <a:buChar char="•"/>
        <a:defRPr sz="2200" b="0">
          <a:solidFill>
            <a:schemeClr val="tx2"/>
          </a:solidFill>
          <a:latin typeface="+mn-lt"/>
          <a:ea typeface="ＭＳ Ｐゴシック" charset="-128"/>
          <a:cs typeface="+mn-cs"/>
        </a:defRPr>
      </a:lvl1pPr>
      <a:lvl2pPr marL="700088" indent="-247650" algn="l" defTabSz="904875" rtl="0" eaLnBrk="1" fontAlgn="base" hangingPunct="1">
        <a:spcBef>
          <a:spcPts val="1000"/>
        </a:spcBef>
        <a:spcAft>
          <a:spcPts val="0"/>
        </a:spcAft>
        <a:buClr>
          <a:schemeClr val="tx1"/>
        </a:buClr>
        <a:buChar char="–"/>
        <a:defRPr sz="2200" b="0">
          <a:solidFill>
            <a:schemeClr val="tx2"/>
          </a:solidFill>
          <a:latin typeface="+mn-lt"/>
          <a:ea typeface="ＭＳ Ｐゴシック" charset="-128"/>
        </a:defRPr>
      </a:lvl2pPr>
      <a:lvl3pPr marL="1089025" indent="-179388" algn="l" defTabSz="904875" rtl="0" eaLnBrk="1" fontAlgn="base" hangingPunct="1">
        <a:spcBef>
          <a:spcPts val="1000"/>
        </a:spcBef>
        <a:spcAft>
          <a:spcPts val="0"/>
        </a:spcAft>
        <a:buClr>
          <a:schemeClr val="tx1"/>
        </a:buClr>
        <a:buFont typeface="Lucida Grande"/>
        <a:buChar char="»"/>
        <a:defRPr sz="2000" b="0">
          <a:solidFill>
            <a:schemeClr val="tx2"/>
          </a:solidFill>
          <a:latin typeface="+mn-lt"/>
          <a:ea typeface="ＭＳ Ｐゴシック" charset="-128"/>
        </a:defRPr>
      </a:lvl3pPr>
      <a:lvl4pPr marL="1550988" indent="-193675" algn="l" defTabSz="904875" rtl="0" eaLnBrk="1" fontAlgn="base" hangingPunct="1">
        <a:spcBef>
          <a:spcPts val="1000"/>
        </a:spcBef>
        <a:spcAft>
          <a:spcPts val="0"/>
        </a:spcAft>
        <a:buClr>
          <a:schemeClr val="tx1"/>
        </a:buClr>
        <a:buChar char="–"/>
        <a:defRPr sz="2000" b="0">
          <a:solidFill>
            <a:schemeClr val="tx2"/>
          </a:solidFill>
          <a:latin typeface="+mn-lt"/>
          <a:ea typeface="ＭＳ Ｐゴシック" charset="-128"/>
        </a:defRPr>
      </a:lvl4pPr>
      <a:lvl5pPr marL="2036763" indent="-227013" algn="l" defTabSz="904875" rtl="0" eaLnBrk="1" fontAlgn="base" hangingPunct="1">
        <a:spcBef>
          <a:spcPct val="20000"/>
        </a:spcBef>
        <a:spcAft>
          <a:spcPct val="0"/>
        </a:spcAft>
        <a:buChar char="»"/>
        <a:defRPr sz="2000" b="1">
          <a:solidFill>
            <a:schemeClr val="tx1"/>
          </a:solidFill>
          <a:latin typeface="+mn-lt"/>
          <a:ea typeface="ＭＳ Ｐゴシック" charset="-128"/>
        </a:defRPr>
      </a:lvl5pPr>
      <a:lvl6pPr marL="2493963" indent="-227013" algn="l" defTabSz="904875" rtl="0" eaLnBrk="1" fontAlgn="base" hangingPunct="1">
        <a:spcBef>
          <a:spcPct val="20000"/>
        </a:spcBef>
        <a:spcAft>
          <a:spcPct val="0"/>
        </a:spcAft>
        <a:buChar char="»"/>
        <a:defRPr sz="2000">
          <a:solidFill>
            <a:schemeClr val="tx1"/>
          </a:solidFill>
          <a:latin typeface="+mn-lt"/>
          <a:ea typeface="ＭＳ Ｐゴシック" charset="-128"/>
        </a:defRPr>
      </a:lvl6pPr>
      <a:lvl7pPr marL="2951163" indent="-227013" algn="l" defTabSz="904875" rtl="0" eaLnBrk="1" fontAlgn="base" hangingPunct="1">
        <a:spcBef>
          <a:spcPct val="20000"/>
        </a:spcBef>
        <a:spcAft>
          <a:spcPct val="0"/>
        </a:spcAft>
        <a:buChar char="»"/>
        <a:defRPr sz="2000">
          <a:solidFill>
            <a:schemeClr val="tx1"/>
          </a:solidFill>
          <a:latin typeface="+mn-lt"/>
          <a:ea typeface="ＭＳ Ｐゴシック" charset="-128"/>
        </a:defRPr>
      </a:lvl7pPr>
      <a:lvl8pPr marL="3408363" indent="-227013" algn="l" defTabSz="904875" rtl="0" eaLnBrk="1" fontAlgn="base" hangingPunct="1">
        <a:spcBef>
          <a:spcPct val="20000"/>
        </a:spcBef>
        <a:spcAft>
          <a:spcPct val="0"/>
        </a:spcAft>
        <a:buChar char="»"/>
        <a:defRPr sz="2000">
          <a:solidFill>
            <a:schemeClr val="tx1"/>
          </a:solidFill>
          <a:latin typeface="+mn-lt"/>
          <a:ea typeface="ＭＳ Ｐゴシック" charset="-128"/>
        </a:defRPr>
      </a:lvl8pPr>
      <a:lvl9pPr marL="3865563" indent="-227013" algn="l" defTabSz="904875"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med.lu.se/sweah"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hyperlink" Target="mailto:Cecilia.winberg@med.lu.s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se/url?sa=i&amp;rct=j&amp;q=&amp;esrc=s&amp;source=images&amp;cd=&amp;cad=rja&amp;uact=8&amp;ved=0ahUKEwj0qYaF9s_LAhUnQZoKHQ9xCqkQjRwIBw&amp;url=http://se.dreamstime.com/illustration/bikupa.html&amp;bvm=bv.117218890,d.bGs&amp;psig=AFQjCNERkTXXKt1mDnsfeNnkixD5Ul-2rg&amp;ust=1458585858050700"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942848" y="1748799"/>
            <a:ext cx="5734178" cy="1189477"/>
          </a:xfrm>
        </p:spPr>
        <p:txBody>
          <a:bodyPr/>
          <a:lstStyle/>
          <a:p>
            <a:r>
              <a:rPr lang="en-GB" sz="2400" b="1" noProof="0" dirty="0" smtClean="0"/>
              <a:t>Swedish National Graduate School for Competitive Science on Ageing and Health</a:t>
            </a:r>
            <a:endParaRPr lang="en-GB" sz="2400" b="1" noProof="0" dirty="0"/>
          </a:p>
        </p:txBody>
      </p:sp>
      <p:sp>
        <p:nvSpPr>
          <p:cNvPr id="3" name="Underrubrik 2"/>
          <p:cNvSpPr>
            <a:spLocks noGrp="1"/>
          </p:cNvSpPr>
          <p:nvPr>
            <p:ph type="subTitle" idx="1"/>
          </p:nvPr>
        </p:nvSpPr>
        <p:spPr/>
        <p:txBody>
          <a:bodyPr/>
          <a:lstStyle/>
          <a:p>
            <a:r>
              <a:rPr lang="en-GB" dirty="0" smtClean="0"/>
              <a:t>Cecilia Winberg, RPT, PhD</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7863" y="6137275"/>
            <a:ext cx="487362" cy="487363"/>
          </a:xfrm>
          <a:prstGeom prst="rect">
            <a:avLst/>
          </a:prstGeom>
        </p:spPr>
      </p:pic>
    </p:spTree>
    <p:extLst>
      <p:ext uri="{BB962C8B-B14F-4D97-AF65-F5344CB8AC3E}">
        <p14:creationId xmlns:p14="http://schemas.microsoft.com/office/powerpoint/2010/main" val="2955028437"/>
      </p:ext>
    </p:extLst>
  </p:cSld>
  <p:clrMapOvr>
    <a:masterClrMapping/>
  </p:clrMapOvr>
  <mc:AlternateContent xmlns:mc="http://schemas.openxmlformats.org/markup-compatibility/2006" xmlns:p14="http://schemas.microsoft.com/office/powerpoint/2010/main">
    <mc:Choice Requires="p14">
      <p:transition spd="slow" p14:dur="2000" advTm="22014"/>
    </mc:Choice>
    <mc:Fallback xmlns="">
      <p:transition spd="slow" advTm="2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63" y="283771"/>
            <a:ext cx="8157837" cy="1139825"/>
          </a:xfrm>
        </p:spPr>
        <p:txBody>
          <a:bodyPr/>
          <a:lstStyle/>
          <a:p>
            <a:r>
              <a:rPr lang="sv-SE" b="1" dirty="0" err="1" smtClean="0"/>
              <a:t>Who</a:t>
            </a:r>
            <a:r>
              <a:rPr lang="sv-SE" b="1" dirty="0" smtClean="0"/>
              <a:t> </a:t>
            </a:r>
            <a:r>
              <a:rPr lang="sv-SE" b="1" dirty="0" err="1" smtClean="0"/>
              <a:t>can</a:t>
            </a:r>
            <a:r>
              <a:rPr lang="sv-SE" b="1" dirty="0" smtClean="0"/>
              <a:t> </a:t>
            </a:r>
            <a:r>
              <a:rPr lang="sv-SE" b="1" dirty="0" err="1" smtClean="0"/>
              <a:t>apply</a:t>
            </a:r>
            <a:r>
              <a:rPr lang="sv-SE" b="1" dirty="0" smtClean="0"/>
              <a:t>? </a:t>
            </a:r>
            <a:endParaRPr lang="sv-SE" b="1" dirty="0"/>
          </a:p>
        </p:txBody>
      </p:sp>
      <p:sp>
        <p:nvSpPr>
          <p:cNvPr id="4" name="Content Placeholder 3"/>
          <p:cNvSpPr>
            <a:spLocks noGrp="1"/>
          </p:cNvSpPr>
          <p:nvPr>
            <p:ph sz="half" idx="2"/>
          </p:nvPr>
        </p:nvSpPr>
        <p:spPr/>
        <p:txBody>
          <a:bodyPr/>
          <a:lstStyle/>
          <a:p>
            <a:r>
              <a:rPr lang="en-US" dirty="0" smtClean="0"/>
              <a:t>Open to PhD students registered at partner universities</a:t>
            </a:r>
          </a:p>
          <a:p>
            <a:r>
              <a:rPr lang="en-US" dirty="0" smtClean="0"/>
              <a:t>Thesis project of relevance for ageing and health</a:t>
            </a:r>
          </a:p>
          <a:p>
            <a:r>
              <a:rPr lang="en-US" dirty="0" smtClean="0"/>
              <a:t>Maximum midway in education track</a:t>
            </a:r>
          </a:p>
          <a:p>
            <a:r>
              <a:rPr lang="en-US" dirty="0" smtClean="0"/>
              <a:t>PhD student, supervisor and department commitment</a:t>
            </a:r>
          </a:p>
          <a:p>
            <a:r>
              <a:rPr lang="en-US" dirty="0"/>
              <a:t>4</a:t>
            </a:r>
            <a:r>
              <a:rPr lang="en-US" dirty="0" smtClean="0"/>
              <a:t>-year contract = two courses in specific curriculum</a:t>
            </a:r>
          </a:p>
          <a:p>
            <a:endParaRPr lang="sv-SE"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1027" y="1666874"/>
            <a:ext cx="3104999" cy="4140000"/>
          </a:xfrm>
        </p:spPr>
      </p:pic>
    </p:spTree>
    <p:extLst>
      <p:ext uri="{BB962C8B-B14F-4D97-AF65-F5344CB8AC3E}">
        <p14:creationId xmlns:p14="http://schemas.microsoft.com/office/powerpoint/2010/main" val="1099103128"/>
      </p:ext>
    </p:extLst>
  </p:cSld>
  <p:clrMapOvr>
    <a:masterClrMapping/>
  </p:clrMapOvr>
  <mc:AlternateContent xmlns:mc="http://schemas.openxmlformats.org/markup-compatibility/2006" xmlns:p14="http://schemas.microsoft.com/office/powerpoint/2010/main">
    <mc:Choice Requires="p14">
      <p:transition spd="slow" p14:dur="2000" advTm="21654"/>
    </mc:Choice>
    <mc:Fallback xmlns="">
      <p:transition spd="slow" advTm="2165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b="1" dirty="0" smtClean="0"/>
              <a:t>Specific SWEAH Curriculum</a:t>
            </a:r>
            <a:endParaRPr lang="en-GB" sz="3200" b="1" noProof="0" dirty="0"/>
          </a:p>
        </p:txBody>
      </p:sp>
      <p:sp>
        <p:nvSpPr>
          <p:cNvPr id="3" name="Platshållare för innehåll 2"/>
          <p:cNvSpPr>
            <a:spLocks noGrp="1"/>
          </p:cNvSpPr>
          <p:nvPr>
            <p:ph idx="1"/>
          </p:nvPr>
        </p:nvSpPr>
        <p:spPr>
          <a:xfrm>
            <a:off x="657537" y="1548626"/>
            <a:ext cx="8014975" cy="3563159"/>
          </a:xfrm>
        </p:spPr>
        <p:txBody>
          <a:bodyPr/>
          <a:lstStyle/>
          <a:p>
            <a:pPr>
              <a:spcBef>
                <a:spcPts val="1200"/>
              </a:spcBef>
            </a:pPr>
            <a:r>
              <a:rPr lang="en-US" sz="2000" dirty="0" smtClean="0"/>
              <a:t>Three cross-disciplinary courses on ageing and health (3 ECTS)</a:t>
            </a:r>
          </a:p>
          <a:p>
            <a:pPr>
              <a:spcBef>
                <a:spcPts val="1200"/>
              </a:spcBef>
            </a:pPr>
            <a:r>
              <a:rPr lang="en-US" sz="2000" dirty="0" smtClean="0"/>
              <a:t>Student-driven course development and learning</a:t>
            </a:r>
          </a:p>
          <a:p>
            <a:pPr>
              <a:spcBef>
                <a:spcPts val="1200"/>
              </a:spcBef>
            </a:pPr>
            <a:r>
              <a:rPr lang="en-US" sz="2000" dirty="0" smtClean="0"/>
              <a:t>Distance-learning over 6-12 months, with 2-3 day on campus workshop/s</a:t>
            </a:r>
          </a:p>
        </p:txBody>
      </p:sp>
      <p:sp>
        <p:nvSpPr>
          <p:cNvPr id="4" name="Rectangle 3"/>
          <p:cNvSpPr/>
          <p:nvPr/>
        </p:nvSpPr>
        <p:spPr>
          <a:xfrm>
            <a:off x="657257" y="6102282"/>
            <a:ext cx="2212337" cy="338554"/>
          </a:xfrm>
          <a:prstGeom prst="rect">
            <a:avLst/>
          </a:prstGeom>
        </p:spPr>
        <p:txBody>
          <a:bodyPr wrap="none">
            <a:spAutoFit/>
          </a:bodyPr>
          <a:lstStyle/>
          <a:p>
            <a:pPr>
              <a:spcBef>
                <a:spcPts val="0"/>
              </a:spcBef>
            </a:pPr>
            <a:r>
              <a:rPr lang="sv-SE" sz="1600" b="0" dirty="0" smtClean="0">
                <a:solidFill>
                  <a:schemeClr val="bg2"/>
                </a:solidFill>
              </a:rPr>
              <a:t>www.med.lu.se/sweah</a:t>
            </a:r>
            <a:endParaRPr lang="sv-SE" sz="1600" b="0" dirty="0">
              <a:solidFill>
                <a:schemeClr val="bg2"/>
              </a:solidFill>
            </a:endParaRPr>
          </a:p>
        </p:txBody>
      </p:sp>
      <p:pic>
        <p:nvPicPr>
          <p:cNvPr id="5" name="Picture 2" descr="C:\Susannes_Dokument\My Pictures\Kollegor\SWEAH uppst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73" y="3524836"/>
            <a:ext cx="6538086" cy="29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953108"/>
      </p:ext>
    </p:extLst>
  </p:cSld>
  <p:clrMapOvr>
    <a:masterClrMapping/>
  </p:clrMapOvr>
  <mc:AlternateContent xmlns:mc="http://schemas.openxmlformats.org/markup-compatibility/2006" xmlns:p14="http://schemas.microsoft.com/office/powerpoint/2010/main">
    <mc:Choice Requires="p14">
      <p:transition spd="slow" p14:dur="2000" advTm="21191"/>
    </mc:Choice>
    <mc:Fallback xmlns="">
      <p:transition spd="slow" advTm="2119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63" y="926719"/>
            <a:ext cx="8709284" cy="1139825"/>
          </a:xfrm>
        </p:spPr>
        <p:txBody>
          <a:bodyPr/>
          <a:lstStyle/>
          <a:p>
            <a:r>
              <a:rPr lang="sv-SE" sz="3200" b="1" dirty="0" err="1" smtClean="0"/>
              <a:t>Example</a:t>
            </a:r>
            <a:r>
              <a:rPr lang="sv-SE" sz="3200" b="1" dirty="0" smtClean="0"/>
              <a:t> of </a:t>
            </a:r>
            <a:r>
              <a:rPr lang="sv-SE" sz="3200" b="1" dirty="0" err="1" smtClean="0"/>
              <a:t>courses</a:t>
            </a:r>
            <a:r>
              <a:rPr lang="sv-SE" sz="3200" b="1" dirty="0" smtClean="0"/>
              <a:t> </a:t>
            </a:r>
            <a:r>
              <a:rPr lang="sv-SE" sz="3200" b="1" dirty="0"/>
              <a:t>on </a:t>
            </a:r>
            <a:r>
              <a:rPr lang="sv-SE" sz="3200" b="1" dirty="0" err="1" smtClean="0"/>
              <a:t>ageing</a:t>
            </a:r>
            <a:r>
              <a:rPr lang="sv-SE" sz="3200" b="1" dirty="0" smtClean="0"/>
              <a:t> and </a:t>
            </a:r>
            <a:r>
              <a:rPr lang="sv-SE" sz="3200" b="1" dirty="0" err="1" smtClean="0"/>
              <a:t>health</a:t>
            </a:r>
            <a:r>
              <a:rPr lang="sv-SE" sz="3200" dirty="0"/>
              <a:t/>
            </a:r>
            <a:br>
              <a:rPr lang="sv-SE" sz="3200" dirty="0"/>
            </a:br>
            <a:endParaRPr lang="sv-SE" sz="32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8844" y="1822415"/>
            <a:ext cx="4362545" cy="3563999"/>
          </a:xfrm>
        </p:spPr>
      </p:pic>
      <p:sp>
        <p:nvSpPr>
          <p:cNvPr id="4" name="Content Placeholder 3"/>
          <p:cNvSpPr>
            <a:spLocks noGrp="1"/>
          </p:cNvSpPr>
          <p:nvPr>
            <p:ph sz="half" idx="2"/>
          </p:nvPr>
        </p:nvSpPr>
        <p:spPr>
          <a:xfrm>
            <a:off x="5309938" y="1822415"/>
            <a:ext cx="3449051" cy="3407311"/>
          </a:xfrm>
        </p:spPr>
        <p:txBody>
          <a:bodyPr/>
          <a:lstStyle/>
          <a:p>
            <a:pPr>
              <a:spcBef>
                <a:spcPts val="1200"/>
              </a:spcBef>
            </a:pPr>
            <a:r>
              <a:rPr lang="en-US" dirty="0" smtClean="0"/>
              <a:t>Ageing</a:t>
            </a:r>
            <a:r>
              <a:rPr lang="en-US" dirty="0"/>
              <a:t>: From Multidisciplinary to Integrative Perspectives</a:t>
            </a:r>
          </a:p>
          <a:p>
            <a:pPr>
              <a:spcBef>
                <a:spcPts val="1200"/>
              </a:spcBef>
            </a:pPr>
            <a:r>
              <a:rPr lang="en-US" dirty="0"/>
              <a:t>Theories on Ageing</a:t>
            </a:r>
          </a:p>
          <a:p>
            <a:pPr>
              <a:spcBef>
                <a:spcPts val="1200"/>
              </a:spcBef>
            </a:pPr>
            <a:r>
              <a:rPr lang="en-US" dirty="0"/>
              <a:t>Theoretical Perspectives on Methodological Choices in Research on Ageing &amp; Health</a:t>
            </a:r>
          </a:p>
          <a:p>
            <a:pPr marL="0" indent="0">
              <a:spcBef>
                <a:spcPts val="1200"/>
              </a:spcBef>
              <a:buNone/>
            </a:pPr>
            <a:r>
              <a:rPr lang="sv-SE" i="1" dirty="0" err="1"/>
              <a:t>One</a:t>
            </a:r>
            <a:r>
              <a:rPr lang="sv-SE" i="1" dirty="0"/>
              <a:t> </a:t>
            </a:r>
            <a:r>
              <a:rPr lang="sv-SE" i="1" dirty="0" err="1"/>
              <a:t>course</a:t>
            </a:r>
            <a:r>
              <a:rPr lang="sv-SE" i="1" dirty="0"/>
              <a:t> per </a:t>
            </a:r>
            <a:r>
              <a:rPr lang="sv-SE" i="1" dirty="0" err="1"/>
              <a:t>year</a:t>
            </a:r>
            <a:r>
              <a:rPr lang="sv-SE" i="1" dirty="0"/>
              <a:t>, </a:t>
            </a:r>
            <a:r>
              <a:rPr lang="sv-SE" i="1" dirty="0" smtClean="0"/>
              <a:t/>
            </a:r>
            <a:br>
              <a:rPr lang="sv-SE" i="1" dirty="0" smtClean="0"/>
            </a:br>
            <a:r>
              <a:rPr lang="sv-SE" i="1" dirty="0" smtClean="0"/>
              <a:t>3 </a:t>
            </a:r>
            <a:r>
              <a:rPr lang="sv-SE" i="1" dirty="0"/>
              <a:t>ECTS </a:t>
            </a:r>
            <a:r>
              <a:rPr lang="sv-SE" i="1" dirty="0" err="1"/>
              <a:t>each</a:t>
            </a:r>
            <a:r>
              <a:rPr lang="sv-SE" i="1" dirty="0"/>
              <a:t/>
            </a:r>
            <a:br>
              <a:rPr lang="sv-SE" i="1" dirty="0"/>
            </a:br>
            <a:endParaRPr lang="sv-SE" i="1" dirty="0"/>
          </a:p>
          <a:p>
            <a:pPr marL="0" indent="0">
              <a:buNone/>
            </a:pPr>
            <a:endParaRPr lang="sv-SE" sz="2800" dirty="0"/>
          </a:p>
        </p:txBody>
      </p:sp>
    </p:spTree>
    <p:extLst>
      <p:ext uri="{BB962C8B-B14F-4D97-AF65-F5344CB8AC3E}">
        <p14:creationId xmlns:p14="http://schemas.microsoft.com/office/powerpoint/2010/main" val="1474312975"/>
      </p:ext>
    </p:extLst>
  </p:cSld>
  <p:clrMapOvr>
    <a:masterClrMapping/>
  </p:clrMapOvr>
  <mc:AlternateContent xmlns:mc="http://schemas.openxmlformats.org/markup-compatibility/2006" xmlns:p14="http://schemas.microsoft.com/office/powerpoint/2010/main">
    <mc:Choice Requires="p14">
      <p:transition spd="slow" p14:dur="2000" advTm="20831"/>
    </mc:Choice>
    <mc:Fallback xmlns="">
      <p:transition spd="slow" advTm="2083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b="1" dirty="0" smtClean="0"/>
              <a:t>SWEAH National Web Portal</a:t>
            </a:r>
            <a:endParaRPr lang="en-GB" sz="3200" b="1" noProof="0" dirty="0"/>
          </a:p>
        </p:txBody>
      </p:sp>
      <p:sp>
        <p:nvSpPr>
          <p:cNvPr id="3" name="Platshållare för innehåll 2"/>
          <p:cNvSpPr>
            <a:spLocks noGrp="1"/>
          </p:cNvSpPr>
          <p:nvPr>
            <p:ph idx="1"/>
          </p:nvPr>
        </p:nvSpPr>
        <p:spPr>
          <a:xfrm>
            <a:off x="657538" y="1541835"/>
            <a:ext cx="7587440" cy="2681206"/>
          </a:xfrm>
        </p:spPr>
        <p:txBody>
          <a:bodyPr/>
          <a:lstStyle/>
          <a:p>
            <a:pPr>
              <a:spcBef>
                <a:spcPts val="1200"/>
              </a:spcBef>
            </a:pPr>
            <a:r>
              <a:rPr lang="en-US" dirty="0" smtClean="0"/>
              <a:t>National courses with relevance for research on ageing and health</a:t>
            </a:r>
          </a:p>
          <a:p>
            <a:pPr>
              <a:spcBef>
                <a:spcPts val="1200"/>
              </a:spcBef>
            </a:pPr>
            <a:r>
              <a:rPr lang="en-US" dirty="0" smtClean="0"/>
              <a:t>For overview and optimization of the national supply of courses in the field</a:t>
            </a:r>
          </a:p>
          <a:p>
            <a:pPr>
              <a:spcBef>
                <a:spcPts val="1200"/>
              </a:spcBef>
            </a:pPr>
            <a:r>
              <a:rPr lang="en-US" dirty="0" smtClean="0"/>
              <a:t>Co-funding of development and running costs</a:t>
            </a:r>
          </a:p>
          <a:p>
            <a:pPr>
              <a:spcBef>
                <a:spcPts val="1200"/>
              </a:spcBef>
            </a:pPr>
            <a:r>
              <a:rPr lang="en-US" dirty="0" smtClean="0"/>
              <a:t>No course charges; open to all PhD students in Sweden and internationally</a:t>
            </a:r>
          </a:p>
          <a:p>
            <a:pPr marL="0" indent="0">
              <a:spcBef>
                <a:spcPts val="0"/>
              </a:spcBef>
              <a:buNone/>
            </a:pPr>
            <a:endParaRPr lang="sv-SE" dirty="0"/>
          </a:p>
          <a:p>
            <a:pPr marL="0" indent="0">
              <a:spcBef>
                <a:spcPts val="0"/>
              </a:spcBef>
              <a:buNone/>
            </a:pPr>
            <a:endParaRPr lang="sv-S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109" y="4626282"/>
            <a:ext cx="4801633" cy="1476000"/>
          </a:xfrm>
          <a:prstGeom prst="rect">
            <a:avLst/>
          </a:prstGeom>
        </p:spPr>
      </p:pic>
      <p:sp>
        <p:nvSpPr>
          <p:cNvPr id="6" name="Rectangle 5"/>
          <p:cNvSpPr/>
          <p:nvPr/>
        </p:nvSpPr>
        <p:spPr>
          <a:xfrm>
            <a:off x="657257" y="6102282"/>
            <a:ext cx="2212337" cy="338554"/>
          </a:xfrm>
          <a:prstGeom prst="rect">
            <a:avLst/>
          </a:prstGeom>
        </p:spPr>
        <p:txBody>
          <a:bodyPr wrap="none">
            <a:spAutoFit/>
          </a:bodyPr>
          <a:lstStyle/>
          <a:p>
            <a:pPr>
              <a:spcBef>
                <a:spcPts val="0"/>
              </a:spcBef>
            </a:pPr>
            <a:r>
              <a:rPr lang="sv-SE" sz="1600" b="0" dirty="0" smtClean="0">
                <a:solidFill>
                  <a:schemeClr val="bg2"/>
                </a:solidFill>
              </a:rPr>
              <a:t>www.med.lu.se/sweah</a:t>
            </a:r>
            <a:endParaRPr lang="sv-SE" sz="1600" b="0" dirty="0">
              <a:solidFill>
                <a:schemeClr val="bg2"/>
              </a:solidFill>
            </a:endParaRPr>
          </a:p>
        </p:txBody>
      </p:sp>
    </p:spTree>
    <p:extLst>
      <p:ext uri="{BB962C8B-B14F-4D97-AF65-F5344CB8AC3E}">
        <p14:creationId xmlns:p14="http://schemas.microsoft.com/office/powerpoint/2010/main" val="4001652253"/>
      </p:ext>
    </p:extLst>
  </p:cSld>
  <p:clrMapOvr>
    <a:masterClrMapping/>
  </p:clrMapOvr>
  <mc:AlternateContent xmlns:mc="http://schemas.openxmlformats.org/markup-compatibility/2006" xmlns:p14="http://schemas.microsoft.com/office/powerpoint/2010/main">
    <mc:Choice Requires="p14">
      <p:transition spd="slow" p14:dur="2000" advTm="20598"/>
    </mc:Choice>
    <mc:Fallback xmlns="">
      <p:transition spd="slow" advTm="2059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8" y="283771"/>
            <a:ext cx="8686801" cy="1139825"/>
          </a:xfrm>
        </p:spPr>
        <p:txBody>
          <a:bodyPr/>
          <a:lstStyle/>
          <a:p>
            <a:r>
              <a:rPr lang="sv-SE" b="1" dirty="0" err="1" smtClean="0"/>
              <a:t>Open</a:t>
            </a:r>
            <a:r>
              <a:rPr lang="sv-SE" b="1" dirty="0" smtClean="0"/>
              <a:t> Call for Co-</a:t>
            </a:r>
            <a:r>
              <a:rPr lang="sv-SE" b="1" dirty="0" err="1" smtClean="0"/>
              <a:t>funding</a:t>
            </a:r>
            <a:r>
              <a:rPr lang="sv-SE" b="1" dirty="0" smtClean="0"/>
              <a:t> </a:t>
            </a:r>
            <a:r>
              <a:rPr lang="sv-SE" b="1" dirty="0" err="1" smtClean="0"/>
              <a:t>of</a:t>
            </a:r>
            <a:r>
              <a:rPr lang="sv-SE" b="1" dirty="0" smtClean="0"/>
              <a:t> </a:t>
            </a:r>
            <a:r>
              <a:rPr lang="sv-SE" b="1" dirty="0" err="1" smtClean="0"/>
              <a:t>Open</a:t>
            </a:r>
            <a:r>
              <a:rPr lang="sv-SE" b="1" dirty="0" smtClean="0"/>
              <a:t> Courses </a:t>
            </a:r>
            <a:endParaRPr lang="sv-SE" b="1" dirty="0"/>
          </a:p>
        </p:txBody>
      </p:sp>
      <p:sp>
        <p:nvSpPr>
          <p:cNvPr id="4" name="Content Placeholder 3"/>
          <p:cNvSpPr>
            <a:spLocks noGrp="1"/>
          </p:cNvSpPr>
          <p:nvPr>
            <p:ph sz="half" idx="2"/>
          </p:nvPr>
        </p:nvSpPr>
        <p:spPr>
          <a:xfrm>
            <a:off x="692318" y="1680338"/>
            <a:ext cx="7800975" cy="3720107"/>
          </a:xfrm>
        </p:spPr>
        <p:txBody>
          <a:bodyPr/>
          <a:lstStyle/>
          <a:p>
            <a:r>
              <a:rPr lang="sv-SE" sz="2400" dirty="0" smtClean="0"/>
              <a:t>SEK 25,000 </a:t>
            </a:r>
            <a:r>
              <a:rPr lang="en-US" sz="2400" dirty="0" smtClean="0"/>
              <a:t>+ indirect costs for planning</a:t>
            </a:r>
          </a:p>
          <a:p>
            <a:r>
              <a:rPr lang="en-US" sz="2400" dirty="0" smtClean="0"/>
              <a:t>SEK 75,000 + indirect costs for running the course</a:t>
            </a:r>
          </a:p>
          <a:p>
            <a:r>
              <a:rPr lang="en-US" sz="2400" dirty="0" smtClean="0"/>
              <a:t>Principles for course development, content and implementation</a:t>
            </a:r>
          </a:p>
          <a:p>
            <a:r>
              <a:rPr lang="en-US" sz="2400" dirty="0" smtClean="0"/>
              <a:t>See </a:t>
            </a:r>
            <a:r>
              <a:rPr lang="en-US" sz="2400" dirty="0" smtClean="0">
                <a:hlinkClick r:id="rId3"/>
              </a:rPr>
              <a:t>www.med.lu.se/sweah</a:t>
            </a:r>
            <a:r>
              <a:rPr lang="en-US" sz="2400" dirty="0" smtClean="0"/>
              <a:t> </a:t>
            </a:r>
          </a:p>
          <a:p>
            <a:endParaRPr lang="sv-SE"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18" y="4101789"/>
            <a:ext cx="5220000" cy="2597311"/>
          </a:xfrm>
          <a:prstGeom prst="rect">
            <a:avLst/>
          </a:prstGeom>
        </p:spPr>
      </p:pic>
    </p:spTree>
    <p:extLst>
      <p:ext uri="{BB962C8B-B14F-4D97-AF65-F5344CB8AC3E}">
        <p14:creationId xmlns:p14="http://schemas.microsoft.com/office/powerpoint/2010/main" val="4016063144"/>
      </p:ext>
    </p:extLst>
  </p:cSld>
  <p:clrMapOvr>
    <a:masterClrMapping/>
  </p:clrMapOvr>
  <mc:AlternateContent xmlns:mc="http://schemas.openxmlformats.org/markup-compatibility/2006" xmlns:p14="http://schemas.microsoft.com/office/powerpoint/2010/main">
    <mc:Choice Requires="p14">
      <p:transition spd="slow" p14:dur="2000" advTm="20868"/>
    </mc:Choice>
    <mc:Fallback xmlns="">
      <p:transition spd="slow" advTm="2086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b="1" dirty="0" smtClean="0"/>
              <a:t>SWEAH Postdoc Program</a:t>
            </a:r>
            <a:endParaRPr lang="en-GB" sz="3200" b="1" noProof="0" dirty="0"/>
          </a:p>
        </p:txBody>
      </p:sp>
      <p:sp>
        <p:nvSpPr>
          <p:cNvPr id="3" name="Platshållare för innehåll 2"/>
          <p:cNvSpPr>
            <a:spLocks noGrp="1"/>
          </p:cNvSpPr>
          <p:nvPr>
            <p:ph idx="1"/>
          </p:nvPr>
        </p:nvSpPr>
        <p:spPr>
          <a:xfrm>
            <a:off x="657538" y="1716318"/>
            <a:ext cx="7587440" cy="3563159"/>
          </a:xfrm>
        </p:spPr>
        <p:txBody>
          <a:bodyPr/>
          <a:lstStyle/>
          <a:p>
            <a:pPr marL="342900" indent="-342900">
              <a:lnSpc>
                <a:spcPct val="150000"/>
              </a:lnSpc>
              <a:spcBef>
                <a:spcPts val="1200"/>
              </a:spcBef>
            </a:pPr>
            <a:r>
              <a:rPr lang="sv-SE" b="1" dirty="0" smtClean="0"/>
              <a:t>Part 1:</a:t>
            </a:r>
            <a:r>
              <a:rPr lang="sv-SE" dirty="0" smtClean="0"/>
              <a:t> </a:t>
            </a:r>
            <a:r>
              <a:rPr lang="en-US" dirty="0" smtClean="0"/>
              <a:t>Course open to Swedish and international postdocs</a:t>
            </a:r>
            <a:br>
              <a:rPr lang="en-US" dirty="0" smtClean="0"/>
            </a:br>
            <a:r>
              <a:rPr lang="en-US" dirty="0" smtClean="0"/>
              <a:t>- planning of own scientific careers</a:t>
            </a:r>
            <a:br>
              <a:rPr lang="en-US" dirty="0" smtClean="0"/>
            </a:br>
            <a:r>
              <a:rPr lang="en-US" dirty="0" smtClean="0"/>
              <a:t>- developing skills for future work as senior researchers</a:t>
            </a:r>
          </a:p>
          <a:p>
            <a:pPr marL="342900" indent="-342900">
              <a:spcBef>
                <a:spcPts val="1200"/>
              </a:spcBef>
            </a:pPr>
            <a:r>
              <a:rPr lang="en-US" b="1" dirty="0" smtClean="0"/>
              <a:t>Part 2:</a:t>
            </a:r>
            <a:r>
              <a:rPr lang="en-US" dirty="0" smtClean="0"/>
              <a:t> For postdocs engaged in research on ageing and health at SWEAH partners; mentorship and targeted activities </a:t>
            </a:r>
            <a:r>
              <a:rPr lang="sv-SE" dirty="0" smtClean="0"/>
              <a:t>– </a:t>
            </a:r>
            <a:r>
              <a:rPr lang="sv-SE" dirty="0" err="1"/>
              <a:t>initiated</a:t>
            </a:r>
            <a:r>
              <a:rPr lang="sv-SE" dirty="0"/>
              <a:t> in 2017</a:t>
            </a:r>
          </a:p>
          <a:p>
            <a:pPr marL="342900" indent="-342900">
              <a:spcBef>
                <a:spcPts val="1200"/>
              </a:spcBef>
            </a:pPr>
            <a:endParaRPr lang="en-US" dirty="0" smtClean="0"/>
          </a:p>
          <a:p>
            <a:pPr marL="0" indent="0">
              <a:spcBef>
                <a:spcPts val="0"/>
              </a:spcBef>
              <a:buNone/>
            </a:pPr>
            <a:endParaRPr lang="sv-SE" dirty="0"/>
          </a:p>
          <a:p>
            <a:pPr marL="0" indent="0">
              <a:spcBef>
                <a:spcPts val="0"/>
              </a:spcBef>
              <a:buNone/>
            </a:pPr>
            <a:endParaRPr lang="sv-SE" dirty="0"/>
          </a:p>
        </p:txBody>
      </p:sp>
      <p:sp>
        <p:nvSpPr>
          <p:cNvPr id="4" name="Rectangle 3"/>
          <p:cNvSpPr/>
          <p:nvPr/>
        </p:nvSpPr>
        <p:spPr>
          <a:xfrm>
            <a:off x="657257" y="6102282"/>
            <a:ext cx="2212337" cy="338554"/>
          </a:xfrm>
          <a:prstGeom prst="rect">
            <a:avLst/>
          </a:prstGeom>
        </p:spPr>
        <p:txBody>
          <a:bodyPr wrap="none">
            <a:spAutoFit/>
          </a:bodyPr>
          <a:lstStyle/>
          <a:p>
            <a:pPr>
              <a:spcBef>
                <a:spcPts val="0"/>
              </a:spcBef>
            </a:pPr>
            <a:r>
              <a:rPr lang="sv-SE" sz="1600" b="0" dirty="0" smtClean="0">
                <a:solidFill>
                  <a:schemeClr val="bg2"/>
                </a:solidFill>
              </a:rPr>
              <a:t>www.med.lu.se/sweah</a:t>
            </a:r>
            <a:endParaRPr lang="sv-SE" sz="1600" b="0" dirty="0">
              <a:solidFill>
                <a:schemeClr val="bg2"/>
              </a:solidFill>
            </a:endParaRPr>
          </a:p>
        </p:txBody>
      </p:sp>
    </p:spTree>
    <p:extLst>
      <p:ext uri="{BB962C8B-B14F-4D97-AF65-F5344CB8AC3E}">
        <p14:creationId xmlns:p14="http://schemas.microsoft.com/office/powerpoint/2010/main" val="434594993"/>
      </p:ext>
    </p:extLst>
  </p:cSld>
  <p:clrMapOvr>
    <a:masterClrMapping/>
  </p:clrMapOvr>
  <mc:AlternateContent xmlns:mc="http://schemas.openxmlformats.org/markup-compatibility/2006" xmlns:p14="http://schemas.microsoft.com/office/powerpoint/2010/main">
    <mc:Choice Requires="p14">
      <p:transition spd="slow" p14:dur="2000" advTm="20942"/>
    </mc:Choice>
    <mc:Fallback xmlns="">
      <p:transition spd="slow" advTm="2094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b="1" dirty="0" err="1" smtClean="0"/>
              <a:t>First</a:t>
            </a:r>
            <a:r>
              <a:rPr lang="sv-SE" b="1" dirty="0" smtClean="0"/>
              <a:t> </a:t>
            </a:r>
            <a:r>
              <a:rPr lang="sv-SE" b="1" dirty="0" err="1" smtClean="0"/>
              <a:t>Postdoc</a:t>
            </a:r>
            <a:r>
              <a:rPr lang="sv-SE" b="1" dirty="0" smtClean="0"/>
              <a:t> Course </a:t>
            </a:r>
            <a:r>
              <a:rPr lang="sv-SE" b="1" dirty="0" err="1" smtClean="0"/>
              <a:t>Ongoing</a:t>
            </a:r>
            <a:endParaRPr lang="sv-SE" b="1" dirty="0"/>
          </a:p>
        </p:txBody>
      </p:sp>
      <p:sp>
        <p:nvSpPr>
          <p:cNvPr id="4" name="Content Placeholder 3"/>
          <p:cNvSpPr>
            <a:spLocks noGrp="1"/>
          </p:cNvSpPr>
          <p:nvPr>
            <p:ph sz="half" idx="2"/>
          </p:nvPr>
        </p:nvSpPr>
        <p:spPr>
          <a:xfrm>
            <a:off x="643264" y="1666307"/>
            <a:ext cx="7621262" cy="3720107"/>
          </a:xfrm>
        </p:spPr>
        <p:txBody>
          <a:bodyPr/>
          <a:lstStyle/>
          <a:p>
            <a:r>
              <a:rPr lang="en-US" dirty="0" smtClean="0"/>
              <a:t>14 participants – more than half from abroad</a:t>
            </a:r>
          </a:p>
          <a:p>
            <a:r>
              <a:rPr lang="en-US" dirty="0" smtClean="0"/>
              <a:t>No course fee; accommodation included</a:t>
            </a:r>
          </a:p>
          <a:p>
            <a:r>
              <a:rPr lang="en-US" dirty="0" smtClean="0"/>
              <a:t>3-day workshop, May 2016</a:t>
            </a:r>
          </a:p>
          <a:p>
            <a:r>
              <a:rPr lang="en-US" dirty="0" smtClean="0"/>
              <a:t>2-day workshops, Sept &amp; Dec 2016</a:t>
            </a:r>
          </a:p>
          <a:p>
            <a:r>
              <a:rPr lang="en-US" dirty="0" smtClean="0"/>
              <a:t>Participant-driven content</a:t>
            </a:r>
          </a:p>
          <a:p>
            <a:r>
              <a:rPr lang="en-US" dirty="0" smtClean="0"/>
              <a:t>Focus on individual career development and grant writing</a:t>
            </a: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3222"/>
            <a:ext cx="900112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3263" y="5759116"/>
            <a:ext cx="5388569" cy="615553"/>
          </a:xfrm>
          <a:prstGeom prst="rect">
            <a:avLst/>
          </a:prstGeom>
          <a:noFill/>
        </p:spPr>
        <p:txBody>
          <a:bodyPr wrap="square" rtlCol="0">
            <a:spAutoFit/>
          </a:bodyPr>
          <a:lstStyle/>
          <a:p>
            <a:pPr marL="342900" indent="-342900">
              <a:buFont typeface="Arial" panose="020B0604020202020204" pitchFamily="34" charset="0"/>
              <a:buChar char="•"/>
            </a:pPr>
            <a:r>
              <a:rPr lang="sv-SE" sz="2200" b="0" dirty="0" err="1">
                <a:solidFill>
                  <a:schemeClr val="tx2"/>
                </a:solidFill>
              </a:rPr>
              <a:t>Next</a:t>
            </a:r>
            <a:r>
              <a:rPr lang="sv-SE" sz="2200" b="0" dirty="0">
                <a:solidFill>
                  <a:schemeClr val="tx2"/>
                </a:solidFill>
              </a:rPr>
              <a:t> </a:t>
            </a:r>
            <a:r>
              <a:rPr lang="sv-SE" sz="2200" b="0" dirty="0" err="1">
                <a:solidFill>
                  <a:schemeClr val="tx2"/>
                </a:solidFill>
              </a:rPr>
              <a:t>course</a:t>
            </a:r>
            <a:r>
              <a:rPr lang="sv-SE" sz="2200" b="0" dirty="0">
                <a:solidFill>
                  <a:schemeClr val="tx2"/>
                </a:solidFill>
              </a:rPr>
              <a:t> 2018 (?)</a:t>
            </a:r>
          </a:p>
          <a:p>
            <a:endParaRPr lang="sv-SE" sz="1200" b="0" dirty="0" err="1" smtClean="0">
              <a:solidFill>
                <a:schemeClr val="tx2"/>
              </a:solidFill>
            </a:endParaRPr>
          </a:p>
        </p:txBody>
      </p:sp>
    </p:spTree>
    <p:extLst>
      <p:ext uri="{BB962C8B-B14F-4D97-AF65-F5344CB8AC3E}">
        <p14:creationId xmlns:p14="http://schemas.microsoft.com/office/powerpoint/2010/main" val="2584507594"/>
      </p:ext>
    </p:extLst>
  </p:cSld>
  <p:clrMapOvr>
    <a:masterClrMapping/>
  </p:clrMapOvr>
  <mc:AlternateContent xmlns:mc="http://schemas.openxmlformats.org/markup-compatibility/2006" xmlns:p14="http://schemas.microsoft.com/office/powerpoint/2010/main">
    <mc:Choice Requires="p14">
      <p:transition spd="slow" p14:dur="2000" advTm="21124"/>
    </mc:Choice>
    <mc:Fallback xmlns="">
      <p:transition spd="slow" advTm="21124"/>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63" y="283771"/>
            <a:ext cx="8115726" cy="1139825"/>
          </a:xfrm>
        </p:spPr>
        <p:txBody>
          <a:bodyPr/>
          <a:lstStyle/>
          <a:p>
            <a:r>
              <a:rPr lang="en-US" sz="3000" b="1" dirty="0"/>
              <a:t>International Summer School on Ageing (ISSA)</a:t>
            </a:r>
            <a:endParaRPr lang="sv-SE" sz="3000" dirty="0"/>
          </a:p>
        </p:txBody>
      </p:sp>
      <p:sp>
        <p:nvSpPr>
          <p:cNvPr id="4" name="Content Placeholder 3"/>
          <p:cNvSpPr>
            <a:spLocks noGrp="1"/>
          </p:cNvSpPr>
          <p:nvPr>
            <p:ph sz="half" idx="2"/>
          </p:nvPr>
        </p:nvSpPr>
        <p:spPr>
          <a:xfrm>
            <a:off x="3689684" y="1666307"/>
            <a:ext cx="4574841" cy="3720107"/>
          </a:xfrm>
        </p:spPr>
        <p:txBody>
          <a:bodyPr/>
          <a:lstStyle/>
          <a:p>
            <a:pPr>
              <a:spcBef>
                <a:spcPts val="1200"/>
              </a:spcBef>
            </a:pPr>
            <a:r>
              <a:rPr lang="en-US" dirty="0"/>
              <a:t>Cross-disciplinary and longitudinal studies on ageing</a:t>
            </a:r>
          </a:p>
          <a:p>
            <a:pPr>
              <a:spcBef>
                <a:spcPts val="1200"/>
              </a:spcBef>
            </a:pPr>
            <a:r>
              <a:rPr lang="en-US" dirty="0"/>
              <a:t>Topics ranging from preclinical over clinical to health sciences </a:t>
            </a:r>
          </a:p>
          <a:p>
            <a:pPr>
              <a:spcBef>
                <a:spcPts val="1200"/>
              </a:spcBef>
            </a:pPr>
            <a:r>
              <a:rPr lang="en-US" dirty="0"/>
              <a:t>Includes medical, health, social and </a:t>
            </a:r>
            <a:r>
              <a:rPr lang="en-US" dirty="0" smtClean="0"/>
              <a:t>behavioral </a:t>
            </a:r>
            <a:r>
              <a:rPr lang="en-US" dirty="0"/>
              <a:t>sciences, demography, engineering, etc.</a:t>
            </a:r>
          </a:p>
          <a:p>
            <a:endParaRPr lang="sv-SE"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15976" y="3407831"/>
            <a:ext cx="1153382" cy="11533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397" y="4724392"/>
            <a:ext cx="973017" cy="13240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425" y="1853627"/>
            <a:ext cx="1628774" cy="439524"/>
          </a:xfrm>
          <a:prstGeom prst="rect">
            <a:avLst/>
          </a:prstGeom>
        </p:spPr>
      </p:pic>
      <p:sp>
        <p:nvSpPr>
          <p:cNvPr id="8" name="Rectangle 7"/>
          <p:cNvSpPr/>
          <p:nvPr/>
        </p:nvSpPr>
        <p:spPr>
          <a:xfrm>
            <a:off x="657257" y="2576906"/>
            <a:ext cx="2476960" cy="830997"/>
          </a:xfrm>
          <a:prstGeom prst="rect">
            <a:avLst/>
          </a:prstGeom>
        </p:spPr>
        <p:txBody>
          <a:bodyPr wrap="none">
            <a:spAutoFit/>
          </a:bodyPr>
          <a:lstStyle/>
          <a:p>
            <a:pPr>
              <a:spcBef>
                <a:spcPts val="0"/>
              </a:spcBef>
            </a:pPr>
            <a:r>
              <a:rPr lang="en-US" sz="4800" dirty="0">
                <a:latin typeface="+mj-lt"/>
              </a:rPr>
              <a:t>SWEAH</a:t>
            </a:r>
            <a:endParaRPr lang="sv-SE" sz="4800" b="0" dirty="0">
              <a:solidFill>
                <a:schemeClr val="bg2"/>
              </a:solidFill>
              <a:latin typeface="+mj-lt"/>
            </a:endParaRPr>
          </a:p>
        </p:txBody>
      </p:sp>
      <p:sp>
        <p:nvSpPr>
          <p:cNvPr id="9" name="TextBox 8"/>
          <p:cNvSpPr txBox="1"/>
          <p:nvPr/>
        </p:nvSpPr>
        <p:spPr>
          <a:xfrm>
            <a:off x="2957881" y="4724392"/>
            <a:ext cx="4565866" cy="2554545"/>
          </a:xfrm>
          <a:prstGeom prst="rect">
            <a:avLst/>
          </a:prstGeom>
          <a:noFill/>
        </p:spPr>
        <p:txBody>
          <a:bodyPr wrap="square" rtlCol="0">
            <a:spAutoFit/>
          </a:bodyPr>
          <a:lstStyle/>
          <a:p>
            <a:pPr marL="0" indent="0">
              <a:spcBef>
                <a:spcPts val="1200"/>
              </a:spcBef>
              <a:buNone/>
            </a:pPr>
            <a:r>
              <a:rPr lang="en-US" sz="2000" kern="0" dirty="0"/>
              <a:t>ISSA 1: Ancona, Italy 2012</a:t>
            </a:r>
          </a:p>
          <a:p>
            <a:pPr marL="0" indent="0">
              <a:spcBef>
                <a:spcPts val="1200"/>
              </a:spcBef>
              <a:buNone/>
            </a:pPr>
            <a:r>
              <a:rPr lang="en-US" sz="2000" kern="0" dirty="0"/>
              <a:t>ISSA 2: Lund, Sweden 2014</a:t>
            </a:r>
          </a:p>
          <a:p>
            <a:pPr marL="0" indent="0">
              <a:spcBef>
                <a:spcPts val="1200"/>
              </a:spcBef>
              <a:buNone/>
            </a:pPr>
            <a:r>
              <a:rPr lang="en-US" sz="2000" kern="0" dirty="0"/>
              <a:t>ISSA 3: Vancouver, Canada </a:t>
            </a:r>
            <a:r>
              <a:rPr lang="en-US" sz="2000" kern="0" dirty="0" smtClean="0"/>
              <a:t>2016</a:t>
            </a:r>
          </a:p>
          <a:p>
            <a:pPr>
              <a:spcBef>
                <a:spcPts val="1200"/>
              </a:spcBef>
            </a:pPr>
            <a:r>
              <a:rPr lang="sv-SE" sz="2000" kern="0" dirty="0"/>
              <a:t>ISSA 4: Newcastle, UK 2018</a:t>
            </a:r>
          </a:p>
          <a:p>
            <a:pPr marL="0" indent="0">
              <a:spcBef>
                <a:spcPts val="1200"/>
              </a:spcBef>
              <a:buNone/>
            </a:pPr>
            <a:endParaRPr lang="en-US" sz="2000" kern="0" dirty="0"/>
          </a:p>
          <a:p>
            <a:endParaRPr lang="sv-SE" sz="2000" b="0" dirty="0" err="1" smtClean="0">
              <a:solidFill>
                <a:schemeClr val="tx2"/>
              </a:solidFill>
            </a:endParaRPr>
          </a:p>
        </p:txBody>
      </p:sp>
    </p:spTree>
    <p:extLst>
      <p:ext uri="{BB962C8B-B14F-4D97-AF65-F5344CB8AC3E}">
        <p14:creationId xmlns:p14="http://schemas.microsoft.com/office/powerpoint/2010/main" val="1268441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b="1" dirty="0" smtClean="0"/>
              <a:t>ISSA 3, UBC Vancouver, June 2016</a:t>
            </a:r>
            <a:endParaRPr lang="sv-SE" b="1" dirty="0"/>
          </a:p>
        </p:txBody>
      </p:sp>
      <p:sp>
        <p:nvSpPr>
          <p:cNvPr id="4" name="Content Placeholder 3"/>
          <p:cNvSpPr>
            <a:spLocks noGrp="1"/>
          </p:cNvSpPr>
          <p:nvPr>
            <p:ph sz="half" idx="2"/>
          </p:nvPr>
        </p:nvSpPr>
        <p:spPr>
          <a:xfrm>
            <a:off x="4636362" y="1816840"/>
            <a:ext cx="3858030" cy="3868219"/>
          </a:xfrm>
        </p:spPr>
        <p:txBody>
          <a:bodyPr/>
          <a:lstStyle/>
          <a:p>
            <a:r>
              <a:rPr lang="en-US" sz="2400" dirty="0" smtClean="0"/>
              <a:t>93 applicants</a:t>
            </a:r>
          </a:p>
          <a:p>
            <a:r>
              <a:rPr lang="en-US" sz="2400" dirty="0" smtClean="0"/>
              <a:t>20 participants</a:t>
            </a:r>
          </a:p>
          <a:p>
            <a:r>
              <a:rPr lang="en-US" sz="2400" dirty="0" smtClean="0"/>
              <a:t>International teacher team</a:t>
            </a:r>
          </a:p>
          <a:p>
            <a:r>
              <a:rPr lang="en-US" sz="2400" dirty="0" smtClean="0"/>
              <a:t>10 countries represented</a:t>
            </a:r>
          </a:p>
          <a:p>
            <a:r>
              <a:rPr lang="en-US" sz="2400" dirty="0" smtClean="0"/>
              <a:t>Same core content over the years</a:t>
            </a:r>
          </a:p>
          <a:p>
            <a:r>
              <a:rPr lang="en-US" sz="2400" dirty="0" smtClean="0"/>
              <a:t>Specific orientation based on </a:t>
            </a:r>
            <a:br>
              <a:rPr lang="en-US" sz="2400" dirty="0" smtClean="0"/>
            </a:br>
            <a:r>
              <a:rPr lang="en-US" sz="2400" dirty="0" smtClean="0"/>
              <a:t>local expertise</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63" y="3158678"/>
            <a:ext cx="2772000" cy="3695999"/>
          </a:xfrm>
          <a:prstGeom prst="rect">
            <a:avLst/>
          </a:prstGeom>
        </p:spPr>
      </p:pic>
      <p:sp>
        <p:nvSpPr>
          <p:cNvPr id="7" name="Content Placeholder 6"/>
          <p:cNvSpPr>
            <a:spLocks noGrp="1"/>
          </p:cNvSpPr>
          <p:nvPr>
            <p:ph sz="half" idx="1"/>
          </p:nvPr>
        </p:nvSpPr>
        <p:spPr/>
        <p:txBody>
          <a:bodyPr/>
          <a:lstStyle/>
          <a:p>
            <a:endParaRPr lang="sv-SE"/>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3263" y="1527797"/>
            <a:ext cx="3888000" cy="2915999"/>
          </a:xfrm>
          <a:prstGeom prst="rect">
            <a:avLst/>
          </a:prstGeom>
          <a:noFill/>
          <a:ln w="9525">
            <a:noFill/>
            <a:miter lim="800000"/>
            <a:headEnd/>
            <a:tailEnd/>
          </a:ln>
        </p:spPr>
      </p:pic>
    </p:spTree>
    <p:extLst>
      <p:ext uri="{BB962C8B-B14F-4D97-AF65-F5344CB8AC3E}">
        <p14:creationId xmlns:p14="http://schemas.microsoft.com/office/powerpoint/2010/main" val="1139169513"/>
      </p:ext>
    </p:extLst>
  </p:cSld>
  <p:clrMapOvr>
    <a:masterClrMapping/>
  </p:clrMapOvr>
  <mc:AlternateContent xmlns:mc="http://schemas.openxmlformats.org/markup-compatibility/2006" xmlns:p14="http://schemas.microsoft.com/office/powerpoint/2010/main">
    <mc:Choice Requires="p14">
      <p:transition spd="slow" p14:dur="2000" advTm="20642"/>
    </mc:Choice>
    <mc:Fallback xmlns="">
      <p:transition spd="slow" advTm="20642"/>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Activities</a:t>
            </a:r>
            <a:r>
              <a:rPr lang="sv-SE" dirty="0" smtClean="0"/>
              <a:t> 2017</a:t>
            </a:r>
            <a:endParaRPr lang="sv-SE" dirty="0"/>
          </a:p>
        </p:txBody>
      </p:sp>
      <p:sp>
        <p:nvSpPr>
          <p:cNvPr id="3" name="Content Placeholder 2"/>
          <p:cNvSpPr>
            <a:spLocks noGrp="1"/>
          </p:cNvSpPr>
          <p:nvPr>
            <p:ph idx="1"/>
          </p:nvPr>
        </p:nvSpPr>
        <p:spPr/>
        <p:txBody>
          <a:bodyPr/>
          <a:lstStyle/>
          <a:p>
            <a:r>
              <a:rPr lang="sv-SE" sz="2400" dirty="0" err="1" smtClean="0"/>
              <a:t>Introduction</a:t>
            </a:r>
            <a:r>
              <a:rPr lang="sv-SE" sz="2400" dirty="0" smtClean="0"/>
              <a:t> of the </a:t>
            </a:r>
            <a:r>
              <a:rPr lang="sv-SE" sz="2400" dirty="0" err="1" smtClean="0"/>
              <a:t>fourth</a:t>
            </a:r>
            <a:r>
              <a:rPr lang="sv-SE" sz="2400" dirty="0" smtClean="0"/>
              <a:t> </a:t>
            </a:r>
            <a:r>
              <a:rPr lang="sv-SE" sz="2400" dirty="0" err="1" smtClean="0"/>
              <a:t>cohort</a:t>
            </a:r>
            <a:r>
              <a:rPr lang="sv-SE" sz="2400" dirty="0" smtClean="0"/>
              <a:t> </a:t>
            </a:r>
            <a:r>
              <a:rPr lang="sv-SE" sz="2400" dirty="0" err="1" smtClean="0"/>
              <a:t>affiliates</a:t>
            </a:r>
            <a:endParaRPr lang="sv-SE" sz="2400" dirty="0" smtClean="0"/>
          </a:p>
          <a:p>
            <a:r>
              <a:rPr lang="sv-SE" sz="2400" dirty="0" smtClean="0"/>
              <a:t>PhD student </a:t>
            </a:r>
            <a:r>
              <a:rPr lang="sv-SE" sz="2400" dirty="0" err="1" smtClean="0"/>
              <a:t>days</a:t>
            </a:r>
            <a:endParaRPr lang="sv-SE" sz="2400" dirty="0" smtClean="0"/>
          </a:p>
          <a:p>
            <a:r>
              <a:rPr lang="sv-SE" sz="2400" dirty="0" smtClean="0"/>
              <a:t>SWEAH Course ”</a:t>
            </a:r>
            <a:r>
              <a:rPr lang="sv-SE" sz="2400" dirty="0" err="1" smtClean="0"/>
              <a:t>Theories</a:t>
            </a:r>
            <a:r>
              <a:rPr lang="sv-SE" sz="2400" dirty="0" smtClean="0"/>
              <a:t> on </a:t>
            </a:r>
            <a:r>
              <a:rPr lang="sv-SE" sz="2400" dirty="0" err="1" smtClean="0"/>
              <a:t>Ageing</a:t>
            </a:r>
            <a:r>
              <a:rPr lang="sv-SE" sz="2400" dirty="0" smtClean="0"/>
              <a:t>”</a:t>
            </a:r>
          </a:p>
          <a:p>
            <a:r>
              <a:rPr lang="sv-SE" sz="2400" dirty="0" err="1" smtClean="0"/>
              <a:t>Other</a:t>
            </a:r>
            <a:r>
              <a:rPr lang="sv-SE" sz="2400" dirty="0" smtClean="0"/>
              <a:t> </a:t>
            </a:r>
            <a:r>
              <a:rPr lang="sv-SE" sz="2400" dirty="0" err="1" smtClean="0"/>
              <a:t>activities</a:t>
            </a:r>
            <a:r>
              <a:rPr lang="sv-SE" sz="2400" dirty="0"/>
              <a:t>?</a:t>
            </a:r>
          </a:p>
        </p:txBody>
      </p:sp>
    </p:spTree>
    <p:extLst>
      <p:ext uri="{BB962C8B-B14F-4D97-AF65-F5344CB8AC3E}">
        <p14:creationId xmlns:p14="http://schemas.microsoft.com/office/powerpoint/2010/main" val="298203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dirty="0" smtClean="0"/>
              <a:t>Background</a:t>
            </a:r>
            <a:endParaRPr lang="en-GB" sz="3200" noProof="0" dirty="0"/>
          </a:p>
        </p:txBody>
      </p:sp>
      <p:sp>
        <p:nvSpPr>
          <p:cNvPr id="3" name="Platshållare för innehåll 2"/>
          <p:cNvSpPr>
            <a:spLocks noGrp="1"/>
          </p:cNvSpPr>
          <p:nvPr>
            <p:ph idx="1"/>
          </p:nvPr>
        </p:nvSpPr>
        <p:spPr>
          <a:xfrm>
            <a:off x="657527" y="2026622"/>
            <a:ext cx="7587440" cy="3563159"/>
          </a:xfrm>
        </p:spPr>
        <p:txBody>
          <a:bodyPr/>
          <a:lstStyle/>
          <a:p>
            <a:pPr marL="0" indent="0">
              <a:lnSpc>
                <a:spcPct val="150000"/>
              </a:lnSpc>
              <a:spcBef>
                <a:spcPts val="0"/>
              </a:spcBef>
              <a:buNone/>
            </a:pPr>
            <a:r>
              <a:rPr lang="en-US" sz="2000" dirty="0" smtClean="0">
                <a:solidFill>
                  <a:srgbClr val="262626"/>
                </a:solidFill>
              </a:rPr>
              <a:t>The complex demands that the ageing population places on health care, social service systems and the society cannot be solved by a single discipline or research orientation </a:t>
            </a:r>
          </a:p>
          <a:p>
            <a:pPr marL="0" indent="0">
              <a:lnSpc>
                <a:spcPct val="150000"/>
              </a:lnSpc>
              <a:spcBef>
                <a:spcPts val="0"/>
              </a:spcBef>
              <a:buNone/>
            </a:pPr>
            <a:endParaRPr lang="en-US" sz="2000" dirty="0" smtClean="0">
              <a:solidFill>
                <a:srgbClr val="262626"/>
              </a:solidFill>
            </a:endParaRPr>
          </a:p>
          <a:p>
            <a:pPr marL="0" indent="0">
              <a:lnSpc>
                <a:spcPct val="150000"/>
              </a:lnSpc>
              <a:spcBef>
                <a:spcPts val="0"/>
              </a:spcBef>
              <a:buNone/>
            </a:pPr>
            <a:r>
              <a:rPr lang="en-US" sz="2000" dirty="0" smtClean="0">
                <a:solidFill>
                  <a:srgbClr val="262626"/>
                </a:solidFill>
              </a:rPr>
              <a:t>	Necessity of establishing a unique source for 	development of cross-disciplinary research on ageing and 	health</a:t>
            </a:r>
            <a:endParaRPr lang="en-US" sz="2000" dirty="0">
              <a:solidFill>
                <a:srgbClr val="262626"/>
              </a:solidFill>
            </a:endParaRPr>
          </a:p>
        </p:txBody>
      </p:sp>
      <p:sp>
        <p:nvSpPr>
          <p:cNvPr id="4" name="Right Arrow 3"/>
          <p:cNvSpPr/>
          <p:nvPr/>
        </p:nvSpPr>
        <p:spPr>
          <a:xfrm>
            <a:off x="806438" y="3983079"/>
            <a:ext cx="612068" cy="34975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sv-SE" sz="1800" b="1" i="0" u="none" strike="noStrike" kern="1200" cap="none" spc="0" normalizeH="0" baseline="0" noProof="0">
              <a:ln>
                <a:noFill/>
              </a:ln>
              <a:solidFill>
                <a:srgbClr val="4BACC6">
                  <a:lumMod val="50000"/>
                </a:srgbClr>
              </a:solidFill>
              <a:effectLst/>
              <a:uLnTx/>
              <a:uFillTx/>
              <a:latin typeface="Arial"/>
              <a:ea typeface="+mn-ea"/>
              <a:cs typeface="+mn-cs"/>
            </a:endParaRPr>
          </a:p>
        </p:txBody>
      </p:sp>
      <p:sp>
        <p:nvSpPr>
          <p:cNvPr id="5" name="Rectangle 4"/>
          <p:cNvSpPr/>
          <p:nvPr/>
        </p:nvSpPr>
        <p:spPr>
          <a:xfrm>
            <a:off x="657257" y="6102282"/>
            <a:ext cx="2212337" cy="338554"/>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sv-SE" sz="1600" b="0" i="0" u="none" strike="noStrike" kern="1200" cap="none" spc="0" normalizeH="0" baseline="0" noProof="0" dirty="0" smtClean="0">
                <a:ln>
                  <a:noFill/>
                </a:ln>
                <a:solidFill>
                  <a:srgbClr val="000080"/>
                </a:solidFill>
                <a:effectLst/>
                <a:uLnTx/>
                <a:uFillTx/>
                <a:latin typeface="Arial" charset="0"/>
                <a:ea typeface="ＭＳ Ｐゴシック" charset="-128"/>
                <a:cs typeface="+mn-cs"/>
              </a:rPr>
              <a:t>www.med.lu.se/sweah</a:t>
            </a:r>
            <a:endParaRPr kumimoji="0" lang="sv-SE" sz="1600" b="0" i="0" u="none" strike="noStrike" kern="1200" cap="none" spc="0" normalizeH="0" baseline="0" noProof="0" dirty="0">
              <a:ln>
                <a:noFill/>
              </a:ln>
              <a:solidFill>
                <a:srgbClr val="00008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58175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43263" y="912422"/>
            <a:ext cx="8029249" cy="1139825"/>
          </a:xfrm>
        </p:spPr>
        <p:txBody>
          <a:bodyPr/>
          <a:lstStyle/>
          <a:p>
            <a:r>
              <a:rPr lang="en-US" sz="3200" b="1" dirty="0" smtClean="0"/>
              <a:t/>
            </a:r>
            <a:br>
              <a:rPr lang="en-US" sz="3200" b="1" dirty="0" smtClean="0"/>
            </a:br>
            <a:r>
              <a:rPr lang="en-US" sz="3200" b="1">
                <a:solidFill>
                  <a:srgbClr val="FF0000"/>
                </a:solidFill>
              </a:rPr>
              <a:t>STILL </a:t>
            </a:r>
            <a:r>
              <a:rPr lang="en-US" sz="3200" b="1" smtClean="0">
                <a:solidFill>
                  <a:srgbClr val="FF0000"/>
                </a:solidFill>
              </a:rPr>
              <a:t>TENTATIVE OPPORTUNITY:</a:t>
            </a:r>
            <a:br>
              <a:rPr lang="en-US" sz="3200" b="1" smtClean="0">
                <a:solidFill>
                  <a:srgbClr val="FF0000"/>
                </a:solidFill>
              </a:rPr>
            </a:br>
            <a:r>
              <a:rPr lang="en-US" sz="3200" b="1" smtClean="0"/>
              <a:t>Summer </a:t>
            </a:r>
            <a:r>
              <a:rPr lang="en-US" sz="3200" b="1" dirty="0" smtClean="0"/>
              <a:t>Institute on Intervention Research</a:t>
            </a:r>
            <a:br>
              <a:rPr lang="en-US" sz="3200" b="1" dirty="0" smtClean="0"/>
            </a:br>
            <a:endParaRPr lang="en-GB" sz="3200" b="1" noProof="0" dirty="0">
              <a:solidFill>
                <a:srgbClr val="FF0000"/>
              </a:solidFill>
            </a:endParaRPr>
          </a:p>
        </p:txBody>
      </p:sp>
      <p:sp>
        <p:nvSpPr>
          <p:cNvPr id="3" name="Platshållare för innehåll 2"/>
          <p:cNvSpPr>
            <a:spLocks noGrp="1"/>
          </p:cNvSpPr>
          <p:nvPr>
            <p:ph idx="1"/>
          </p:nvPr>
        </p:nvSpPr>
        <p:spPr>
          <a:xfrm>
            <a:off x="4643439" y="1562914"/>
            <a:ext cx="3654424" cy="4574361"/>
          </a:xfrm>
        </p:spPr>
        <p:txBody>
          <a:bodyPr/>
          <a:lstStyle/>
          <a:p>
            <a:pPr marL="0" indent="0">
              <a:spcBef>
                <a:spcPts val="1200"/>
              </a:spcBef>
              <a:buNone/>
            </a:pPr>
            <a:r>
              <a:rPr lang="sv-SE" sz="2400" dirty="0" err="1" smtClean="0"/>
              <a:t>Organised</a:t>
            </a:r>
            <a:r>
              <a:rPr lang="sv-SE" sz="2400" dirty="0" smtClean="0"/>
              <a:t> by prof. Laura Gitlin and team at Johns Hopkins University, Baltimore, USA</a:t>
            </a:r>
            <a:endParaRPr lang="sv-SE" sz="2400" dirty="0"/>
          </a:p>
          <a:p>
            <a:pPr>
              <a:spcBef>
                <a:spcPts val="1200"/>
              </a:spcBef>
            </a:pPr>
            <a:r>
              <a:rPr lang="en-US" sz="2400" dirty="0" smtClean="0"/>
              <a:t>One week, early June 2017</a:t>
            </a:r>
          </a:p>
          <a:p>
            <a:pPr>
              <a:spcBef>
                <a:spcPts val="1200"/>
              </a:spcBef>
            </a:pPr>
            <a:r>
              <a:rPr lang="en-US" sz="2400" dirty="0" smtClean="0"/>
              <a:t>SWEAH will finance up to five participants active at partner universities</a:t>
            </a:r>
          </a:p>
          <a:p>
            <a:pPr>
              <a:spcBef>
                <a:spcPts val="1200"/>
              </a:spcBef>
            </a:pPr>
            <a:r>
              <a:rPr lang="en-US" sz="2400" dirty="0" smtClean="0"/>
              <a:t>Call will be launched asap</a:t>
            </a:r>
          </a:p>
        </p:txBody>
      </p:sp>
      <p:sp>
        <p:nvSpPr>
          <p:cNvPr id="5" name="TextBox 4"/>
          <p:cNvSpPr txBox="1"/>
          <p:nvPr/>
        </p:nvSpPr>
        <p:spPr>
          <a:xfrm>
            <a:off x="785812" y="4986328"/>
            <a:ext cx="3814762" cy="1815882"/>
          </a:xfrm>
          <a:prstGeom prst="rect">
            <a:avLst/>
          </a:prstGeom>
          <a:noFill/>
        </p:spPr>
        <p:txBody>
          <a:bodyPr wrap="square" rtlCol="0">
            <a:spAutoFit/>
          </a:bodyPr>
          <a:lstStyle/>
          <a:p>
            <a:pPr algn="just"/>
            <a:r>
              <a:rPr lang="en-US" sz="1600" dirty="0"/>
              <a:t>“Developing and testing novel interventions that enhance the ability of older adults with cognitive or physical impairments to age in place with quality of life can make an important difference in the lives of older people and their families.”</a:t>
            </a:r>
            <a:endParaRPr lang="sv-SE" sz="1600" b="0" dirty="0" err="1" smtClean="0">
              <a:solidFill>
                <a:schemeClr val="tx2"/>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48" y="1583179"/>
            <a:ext cx="2613887" cy="3429297"/>
          </a:xfrm>
          <a:prstGeom prst="rect">
            <a:avLst/>
          </a:prstGeom>
        </p:spPr>
      </p:pic>
    </p:spTree>
    <p:extLst>
      <p:ext uri="{BB962C8B-B14F-4D97-AF65-F5344CB8AC3E}">
        <p14:creationId xmlns:p14="http://schemas.microsoft.com/office/powerpoint/2010/main" val="2221942446"/>
      </p:ext>
    </p:extLst>
  </p:cSld>
  <p:clrMapOvr>
    <a:masterClrMapping/>
  </p:clrMapOvr>
  <mc:AlternateContent xmlns:mc="http://schemas.openxmlformats.org/markup-compatibility/2006" xmlns:p14="http://schemas.microsoft.com/office/powerpoint/2010/main">
    <mc:Choice Requires="p14">
      <p:transition spd="slow" p14:dur="2000" advTm="21191"/>
    </mc:Choice>
    <mc:Fallback xmlns="">
      <p:transition spd="slow" advTm="2119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b="1" dirty="0" smtClean="0"/>
              <a:t>SWEAH Coordination &amp; Management</a:t>
            </a:r>
            <a:endParaRPr lang="en-GB" sz="3200" b="1" noProof="0" dirty="0"/>
          </a:p>
        </p:txBody>
      </p:sp>
      <p:sp>
        <p:nvSpPr>
          <p:cNvPr id="3" name="Platshållare för innehåll 2"/>
          <p:cNvSpPr>
            <a:spLocks noGrp="1"/>
          </p:cNvSpPr>
          <p:nvPr>
            <p:ph idx="1"/>
          </p:nvPr>
        </p:nvSpPr>
        <p:spPr>
          <a:xfrm>
            <a:off x="657538" y="1668380"/>
            <a:ext cx="7587440" cy="3767514"/>
          </a:xfrm>
        </p:spPr>
        <p:txBody>
          <a:bodyPr/>
          <a:lstStyle/>
          <a:p>
            <a:pPr>
              <a:spcBef>
                <a:spcPts val="0"/>
              </a:spcBef>
            </a:pPr>
            <a:r>
              <a:rPr lang="en-US" sz="2400" dirty="0" smtClean="0"/>
              <a:t>Chair of SWEAH Board </a:t>
            </a:r>
          </a:p>
          <a:p>
            <a:pPr lvl="1">
              <a:spcBef>
                <a:spcPts val="0"/>
              </a:spcBef>
            </a:pPr>
            <a:r>
              <a:rPr lang="en-US" sz="2000" dirty="0" smtClean="0"/>
              <a:t>Professor </a:t>
            </a:r>
            <a:r>
              <a:rPr lang="en-US" sz="2000" dirty="0" err="1" smtClean="0"/>
              <a:t>em</a:t>
            </a:r>
            <a:r>
              <a:rPr lang="en-US" sz="2000" dirty="0" smtClean="0"/>
              <a:t>. </a:t>
            </a:r>
            <a:r>
              <a:rPr lang="en-US" sz="2000" dirty="0" err="1" smtClean="0"/>
              <a:t>Agneta</a:t>
            </a:r>
            <a:r>
              <a:rPr lang="en-US" sz="2000" dirty="0" smtClean="0"/>
              <a:t> Stark</a:t>
            </a:r>
          </a:p>
          <a:p>
            <a:pPr marL="0" indent="0">
              <a:spcBef>
                <a:spcPts val="0"/>
              </a:spcBef>
              <a:buNone/>
            </a:pPr>
            <a:endParaRPr lang="en-US" sz="2000" dirty="0" smtClean="0"/>
          </a:p>
          <a:p>
            <a:pPr>
              <a:spcBef>
                <a:spcPts val="0"/>
              </a:spcBef>
            </a:pPr>
            <a:r>
              <a:rPr lang="en-US" sz="2400" dirty="0" smtClean="0"/>
              <a:t>Coordinator</a:t>
            </a:r>
          </a:p>
          <a:p>
            <a:pPr lvl="1">
              <a:spcBef>
                <a:spcPts val="0"/>
              </a:spcBef>
            </a:pPr>
            <a:r>
              <a:rPr lang="en-US" sz="2000" dirty="0" smtClean="0"/>
              <a:t>Professor Susanne Iwarsson</a:t>
            </a:r>
            <a:endParaRPr lang="en-US" sz="1400" dirty="0" smtClean="0"/>
          </a:p>
          <a:p>
            <a:pPr marL="0" indent="0">
              <a:spcBef>
                <a:spcPts val="0"/>
              </a:spcBef>
              <a:buNone/>
            </a:pPr>
            <a:endParaRPr lang="en-US" sz="2000" dirty="0" smtClean="0"/>
          </a:p>
          <a:p>
            <a:pPr>
              <a:spcBef>
                <a:spcPts val="0"/>
              </a:spcBef>
            </a:pPr>
            <a:r>
              <a:rPr lang="en-US" sz="2400" smtClean="0"/>
              <a:t>Study Coordinator</a:t>
            </a:r>
            <a:endParaRPr lang="en-US" sz="2400" dirty="0" smtClean="0"/>
          </a:p>
          <a:p>
            <a:pPr lvl="1">
              <a:spcBef>
                <a:spcPts val="0"/>
              </a:spcBef>
            </a:pPr>
            <a:r>
              <a:rPr lang="en-US" sz="2000" dirty="0" smtClean="0"/>
              <a:t>Associate Professor Maria Haak</a:t>
            </a:r>
          </a:p>
          <a:p>
            <a:pPr marL="0" indent="0">
              <a:spcBef>
                <a:spcPts val="0"/>
              </a:spcBef>
              <a:buNone/>
            </a:pPr>
            <a:endParaRPr lang="en-US" sz="2000" dirty="0" smtClean="0"/>
          </a:p>
          <a:p>
            <a:pPr>
              <a:spcBef>
                <a:spcPts val="0"/>
              </a:spcBef>
            </a:pPr>
            <a:r>
              <a:rPr lang="en-US" sz="2400" dirty="0" smtClean="0"/>
              <a:t>Administrative Officers</a:t>
            </a:r>
          </a:p>
          <a:p>
            <a:pPr lvl="1">
              <a:spcBef>
                <a:spcPts val="0"/>
              </a:spcBef>
            </a:pPr>
            <a:r>
              <a:rPr lang="en-US" sz="2000" dirty="0" smtClean="0"/>
              <a:t>Christine Schmiege, Åsa Berggren Nylund</a:t>
            </a:r>
          </a:p>
          <a:p>
            <a:pPr lvl="1">
              <a:spcBef>
                <a:spcPts val="0"/>
              </a:spcBef>
            </a:pPr>
            <a:endParaRPr lang="en-US" sz="2000" dirty="0" smtClean="0"/>
          </a:p>
          <a:p>
            <a:pPr marL="0" indent="0">
              <a:spcBef>
                <a:spcPts val="0"/>
              </a:spcBef>
              <a:buNone/>
            </a:pPr>
            <a:endParaRPr lang="sv-SE" sz="2000" dirty="0" smtClean="0"/>
          </a:p>
          <a:p>
            <a:pPr marL="0" indent="0">
              <a:spcBef>
                <a:spcPts val="0"/>
              </a:spcBef>
              <a:buNone/>
            </a:pPr>
            <a:endParaRPr lang="sv-SE" sz="1400" dirty="0" smtClean="0"/>
          </a:p>
          <a:p>
            <a:pPr marL="0" indent="0">
              <a:spcBef>
                <a:spcPts val="0"/>
              </a:spcBef>
              <a:buNone/>
            </a:pPr>
            <a:endParaRPr lang="sv-SE" sz="1400" dirty="0" smtClean="0"/>
          </a:p>
        </p:txBody>
      </p:sp>
    </p:spTree>
    <p:extLst>
      <p:ext uri="{BB962C8B-B14F-4D97-AF65-F5344CB8AC3E}">
        <p14:creationId xmlns:p14="http://schemas.microsoft.com/office/powerpoint/2010/main" val="13060594"/>
      </p:ext>
    </p:extLst>
  </p:cSld>
  <p:clrMapOvr>
    <a:masterClrMapping/>
  </p:clrMapOvr>
  <mc:AlternateContent xmlns:mc="http://schemas.openxmlformats.org/markup-compatibility/2006" xmlns:p14="http://schemas.microsoft.com/office/powerpoint/2010/main">
    <mc:Choice Requires="p14">
      <p:transition spd="slow" p14:dur="2000" advTm="21458"/>
    </mc:Choice>
    <mc:Fallback xmlns="">
      <p:transition spd="slow" advTm="2145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4000" b="1" dirty="0" smtClean="0"/>
              <a:t>SWEAH Partners</a:t>
            </a:r>
            <a:endParaRPr lang="en-GB" sz="4000" b="1" noProof="0" dirty="0"/>
          </a:p>
        </p:txBody>
      </p:sp>
      <p:sp>
        <p:nvSpPr>
          <p:cNvPr id="4" name="Rectangle 3"/>
          <p:cNvSpPr/>
          <p:nvPr/>
        </p:nvSpPr>
        <p:spPr>
          <a:xfrm>
            <a:off x="614393" y="6259450"/>
            <a:ext cx="2212337" cy="338554"/>
          </a:xfrm>
          <a:prstGeom prst="rect">
            <a:avLst/>
          </a:prstGeom>
        </p:spPr>
        <p:txBody>
          <a:bodyPr wrap="none">
            <a:spAutoFit/>
          </a:bodyPr>
          <a:lstStyle/>
          <a:p>
            <a:pPr marL="0" indent="0">
              <a:spcBef>
                <a:spcPts val="0"/>
              </a:spcBef>
              <a:buNone/>
            </a:pPr>
            <a:r>
              <a:rPr lang="sv-SE" sz="1600" b="0" dirty="0">
                <a:solidFill>
                  <a:schemeClr val="bg2"/>
                </a:solidFill>
              </a:rPr>
              <a:t>www.med.lu.se/sweah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22" y="1793736"/>
            <a:ext cx="5508000" cy="380542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7863" y="6137275"/>
            <a:ext cx="487362" cy="487363"/>
          </a:xfrm>
          <a:prstGeom prst="rect">
            <a:avLst/>
          </a:prstGeom>
        </p:spPr>
      </p:pic>
    </p:spTree>
    <p:extLst>
      <p:ext uri="{BB962C8B-B14F-4D97-AF65-F5344CB8AC3E}">
        <p14:creationId xmlns:p14="http://schemas.microsoft.com/office/powerpoint/2010/main" val="2585980329"/>
      </p:ext>
    </p:extLst>
  </p:cSld>
  <p:clrMapOvr>
    <a:masterClrMapping/>
  </p:clrMapOvr>
  <mc:AlternateContent xmlns:mc="http://schemas.openxmlformats.org/markup-compatibility/2006" xmlns:p14="http://schemas.microsoft.com/office/powerpoint/2010/main">
    <mc:Choice Requires="p14">
      <p:transition spd="slow" p14:dur="2000" advTm="22339"/>
    </mc:Choice>
    <mc:Fallback xmlns="">
      <p:transition spd="slow" advTm="2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758462" y="2199473"/>
            <a:ext cx="575603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Questions</a:t>
            </a:r>
            <a:r>
              <a:rPr kumimoji="0" lang="sv-SE" sz="2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p>
        </p:txBody>
      </p:sp>
      <p:sp>
        <p:nvSpPr>
          <p:cNvPr id="3" name="textruta 2"/>
          <p:cNvSpPr txBox="1"/>
          <p:nvPr/>
        </p:nvSpPr>
        <p:spPr>
          <a:xfrm>
            <a:off x="1768335" y="3209890"/>
            <a:ext cx="587326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Thank</a:t>
            </a:r>
            <a:r>
              <a:rPr kumimoji="0" lang="sv-SE" sz="2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a:t>
            </a:r>
            <a:r>
              <a:rPr kumimoji="0" lang="sv-SE" sz="24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you</a:t>
            </a:r>
            <a:r>
              <a:rPr kumimoji="0" lang="sv-SE" sz="2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for </a:t>
            </a:r>
            <a:r>
              <a:rPr kumimoji="0" lang="sv-SE" sz="24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listening</a:t>
            </a:r>
            <a:endParaRPr kumimoji="0" lang="sv-SE" sz="24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p:txBody>
      </p:sp>
      <p:sp>
        <p:nvSpPr>
          <p:cNvPr id="4" name="textruta 3"/>
          <p:cNvSpPr txBox="1"/>
          <p:nvPr/>
        </p:nvSpPr>
        <p:spPr>
          <a:xfrm>
            <a:off x="1735015" y="4220308"/>
            <a:ext cx="5920154"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Cecilia Winberg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hlinkClick r:id="rId3"/>
              </a:rPr>
              <a:t>Cecilia.winberg@med.lu.se</a:t>
            </a:r>
            <a:endParaRPr kumimoji="0" lang="sv-SE"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0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Phone</a:t>
            </a:r>
            <a:r>
              <a:rPr kumimoji="0" lang="sv-SE"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072-5281362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sv-SE"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Read </a:t>
            </a:r>
            <a:r>
              <a:rPr kumimoji="0" lang="sv-SE" sz="20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more</a:t>
            </a:r>
            <a:r>
              <a:rPr kumimoji="0" lang="sv-SE"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a:t>
            </a:r>
            <a:r>
              <a:rPr kumimoji="0" lang="sv-SE" sz="20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about</a:t>
            </a:r>
            <a:r>
              <a:rPr kumimoji="0" lang="sv-SE"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SWEAH: </a:t>
            </a:r>
            <a:r>
              <a:rPr kumimoji="0" lang="sv-SE" sz="2000" b="0" i="0" u="none" strike="noStrike" kern="1200" cap="none" spc="0" normalizeH="0" baseline="0" noProof="0" dirty="0">
                <a:ln>
                  <a:noFill/>
                </a:ln>
                <a:solidFill>
                  <a:srgbClr val="000080"/>
                </a:solidFill>
                <a:effectLst/>
                <a:uLnTx/>
                <a:uFillTx/>
                <a:latin typeface="Arial" charset="0"/>
                <a:ea typeface="ＭＳ Ｐゴシック" charset="-128"/>
                <a:cs typeface="+mn-cs"/>
              </a:rPr>
              <a:t>www.med.lu.se/sweah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sv-SE"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88551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b="1" dirty="0"/>
              <a:t>Swedish National Graduate School for Competitive Science on Ageing and </a:t>
            </a:r>
            <a:r>
              <a:rPr lang="en-US" sz="3200" b="1" dirty="0" smtClean="0"/>
              <a:t>Health</a:t>
            </a:r>
            <a:endParaRPr lang="en-GB" sz="3200" b="1" noProof="0" dirty="0"/>
          </a:p>
        </p:txBody>
      </p:sp>
      <p:sp>
        <p:nvSpPr>
          <p:cNvPr id="3" name="Platshållare för innehåll 2"/>
          <p:cNvSpPr>
            <a:spLocks noGrp="1"/>
          </p:cNvSpPr>
          <p:nvPr>
            <p:ph idx="1"/>
          </p:nvPr>
        </p:nvSpPr>
        <p:spPr>
          <a:xfrm>
            <a:off x="657538" y="1469374"/>
            <a:ext cx="7587440" cy="5060813"/>
          </a:xfrm>
        </p:spPr>
        <p:txBody>
          <a:bodyPr/>
          <a:lstStyle/>
          <a:p>
            <a:pPr marL="0" indent="0">
              <a:spcBef>
                <a:spcPts val="0"/>
              </a:spcBef>
              <a:spcAft>
                <a:spcPts val="1200"/>
              </a:spcAft>
              <a:buNone/>
            </a:pPr>
            <a:r>
              <a:rPr lang="sv-SE" sz="1800" dirty="0" err="1" smtClean="0">
                <a:solidFill>
                  <a:srgbClr val="262626"/>
                </a:solidFill>
              </a:rPr>
              <a:t>Financed</a:t>
            </a:r>
            <a:r>
              <a:rPr lang="sv-SE" sz="1800" dirty="0" smtClean="0">
                <a:solidFill>
                  <a:srgbClr val="262626"/>
                </a:solidFill>
              </a:rPr>
              <a:t> by Swedish Research Council; 15 partners </a:t>
            </a:r>
            <a:r>
              <a:rPr lang="sv-SE" sz="1800" dirty="0" err="1" smtClean="0">
                <a:solidFill>
                  <a:srgbClr val="262626"/>
                </a:solidFill>
              </a:rPr>
              <a:t>across</a:t>
            </a:r>
            <a:r>
              <a:rPr lang="sv-SE" sz="1800" dirty="0" smtClean="0">
                <a:solidFill>
                  <a:srgbClr val="262626"/>
                </a:solidFill>
              </a:rPr>
              <a:t> Sweden:</a:t>
            </a:r>
          </a:p>
          <a:p>
            <a:pPr>
              <a:spcBef>
                <a:spcPts val="0"/>
              </a:spcBef>
            </a:pPr>
            <a:r>
              <a:rPr lang="sv-SE" sz="1800" dirty="0" smtClean="0">
                <a:solidFill>
                  <a:srgbClr val="262626"/>
                </a:solidFill>
              </a:rPr>
              <a:t>Lund University (</a:t>
            </a:r>
            <a:r>
              <a:rPr lang="sv-SE" sz="1800" dirty="0" err="1" smtClean="0">
                <a:solidFill>
                  <a:srgbClr val="262626"/>
                </a:solidFill>
              </a:rPr>
              <a:t>coordinator</a:t>
            </a:r>
            <a:r>
              <a:rPr lang="sv-SE" sz="1800" dirty="0" smtClean="0">
                <a:solidFill>
                  <a:srgbClr val="262626"/>
                </a:solidFill>
              </a:rPr>
              <a:t>, </a:t>
            </a:r>
            <a:r>
              <a:rPr lang="sv-SE" sz="1800" dirty="0" err="1" smtClean="0">
                <a:solidFill>
                  <a:srgbClr val="262626"/>
                </a:solidFill>
              </a:rPr>
              <a:t>with</a:t>
            </a:r>
            <a:r>
              <a:rPr lang="sv-SE" sz="1800" dirty="0" smtClean="0">
                <a:solidFill>
                  <a:srgbClr val="262626"/>
                </a:solidFill>
              </a:rPr>
              <a:t> 11 </a:t>
            </a:r>
            <a:r>
              <a:rPr lang="sv-SE" sz="1800" dirty="0" err="1" smtClean="0">
                <a:solidFill>
                  <a:srgbClr val="262626"/>
                </a:solidFill>
              </a:rPr>
              <a:t>internal</a:t>
            </a:r>
            <a:r>
              <a:rPr lang="sv-SE" sz="1800" dirty="0" smtClean="0">
                <a:solidFill>
                  <a:srgbClr val="262626"/>
                </a:solidFill>
              </a:rPr>
              <a:t> partners)</a:t>
            </a:r>
          </a:p>
          <a:p>
            <a:pPr>
              <a:spcBef>
                <a:spcPts val="0"/>
              </a:spcBef>
            </a:pPr>
            <a:r>
              <a:rPr lang="sv-SE" sz="1800" dirty="0" smtClean="0">
                <a:solidFill>
                  <a:srgbClr val="262626"/>
                </a:solidFill>
              </a:rPr>
              <a:t>Blekinge Institute of Technology</a:t>
            </a:r>
            <a:endParaRPr lang="sv-SE" sz="1800" dirty="0">
              <a:solidFill>
                <a:srgbClr val="262626"/>
              </a:solidFill>
            </a:endParaRPr>
          </a:p>
          <a:p>
            <a:pPr>
              <a:spcBef>
                <a:spcPts val="0"/>
              </a:spcBef>
            </a:pPr>
            <a:r>
              <a:rPr lang="sv-SE" sz="1800" dirty="0" smtClean="0">
                <a:solidFill>
                  <a:srgbClr val="262626"/>
                </a:solidFill>
              </a:rPr>
              <a:t>Chalmers University of Technology</a:t>
            </a:r>
          </a:p>
          <a:p>
            <a:pPr>
              <a:spcBef>
                <a:spcPts val="0"/>
              </a:spcBef>
            </a:pPr>
            <a:r>
              <a:rPr lang="sv-SE" sz="1800" dirty="0" smtClean="0">
                <a:solidFill>
                  <a:srgbClr val="262626"/>
                </a:solidFill>
              </a:rPr>
              <a:t>Dalarna University</a:t>
            </a:r>
          </a:p>
          <a:p>
            <a:pPr>
              <a:spcBef>
                <a:spcPts val="0"/>
              </a:spcBef>
            </a:pPr>
            <a:r>
              <a:rPr lang="sv-SE" sz="1800" dirty="0" smtClean="0">
                <a:solidFill>
                  <a:srgbClr val="262626"/>
                </a:solidFill>
              </a:rPr>
              <a:t>Jönköping University</a:t>
            </a:r>
          </a:p>
          <a:p>
            <a:pPr>
              <a:spcBef>
                <a:spcPts val="0"/>
              </a:spcBef>
            </a:pPr>
            <a:r>
              <a:rPr lang="sv-SE" sz="1800" dirty="0" smtClean="0">
                <a:solidFill>
                  <a:srgbClr val="262626"/>
                </a:solidFill>
              </a:rPr>
              <a:t>Karolinska Institutet</a:t>
            </a:r>
          </a:p>
          <a:p>
            <a:pPr>
              <a:spcBef>
                <a:spcPts val="0"/>
              </a:spcBef>
            </a:pPr>
            <a:r>
              <a:rPr lang="sv-SE" sz="1800" dirty="0" smtClean="0">
                <a:solidFill>
                  <a:srgbClr val="262626"/>
                </a:solidFill>
              </a:rPr>
              <a:t>Kristianstad University</a:t>
            </a:r>
          </a:p>
          <a:p>
            <a:pPr>
              <a:spcBef>
                <a:spcPts val="0"/>
              </a:spcBef>
            </a:pPr>
            <a:r>
              <a:rPr lang="sv-SE" sz="1800" dirty="0" smtClean="0">
                <a:solidFill>
                  <a:srgbClr val="262626"/>
                </a:solidFill>
              </a:rPr>
              <a:t>Linköping University</a:t>
            </a:r>
          </a:p>
          <a:p>
            <a:pPr>
              <a:spcBef>
                <a:spcPts val="0"/>
              </a:spcBef>
            </a:pPr>
            <a:r>
              <a:rPr lang="sv-SE" sz="1800" dirty="0" smtClean="0">
                <a:solidFill>
                  <a:srgbClr val="262626"/>
                </a:solidFill>
              </a:rPr>
              <a:t>Linnaeus University</a:t>
            </a:r>
            <a:endParaRPr lang="sv-SE" sz="1800" dirty="0">
              <a:solidFill>
                <a:srgbClr val="262626"/>
              </a:solidFill>
            </a:endParaRPr>
          </a:p>
          <a:p>
            <a:pPr>
              <a:spcBef>
                <a:spcPts val="0"/>
              </a:spcBef>
            </a:pPr>
            <a:r>
              <a:rPr lang="sv-SE" sz="1800" dirty="0" smtClean="0">
                <a:solidFill>
                  <a:srgbClr val="262626"/>
                </a:solidFill>
              </a:rPr>
              <a:t>Luleå University </a:t>
            </a:r>
            <a:r>
              <a:rPr lang="sv-SE" sz="1800" dirty="0">
                <a:solidFill>
                  <a:srgbClr val="262626"/>
                </a:solidFill>
              </a:rPr>
              <a:t>of </a:t>
            </a:r>
            <a:r>
              <a:rPr lang="sv-SE" sz="1800" dirty="0" smtClean="0">
                <a:solidFill>
                  <a:srgbClr val="262626"/>
                </a:solidFill>
              </a:rPr>
              <a:t>Technology</a:t>
            </a:r>
          </a:p>
          <a:p>
            <a:pPr>
              <a:spcBef>
                <a:spcPts val="0"/>
              </a:spcBef>
            </a:pPr>
            <a:r>
              <a:rPr lang="sv-SE" sz="1800" dirty="0" smtClean="0">
                <a:solidFill>
                  <a:srgbClr val="262626"/>
                </a:solidFill>
              </a:rPr>
              <a:t>University of Gothenburg </a:t>
            </a:r>
          </a:p>
          <a:p>
            <a:pPr>
              <a:spcBef>
                <a:spcPts val="0"/>
              </a:spcBef>
            </a:pPr>
            <a:r>
              <a:rPr lang="sv-SE" sz="1800" dirty="0" smtClean="0">
                <a:solidFill>
                  <a:srgbClr val="262626"/>
                </a:solidFill>
              </a:rPr>
              <a:t>Region Skåne</a:t>
            </a:r>
          </a:p>
          <a:p>
            <a:pPr>
              <a:spcBef>
                <a:spcPts val="0"/>
              </a:spcBef>
            </a:pPr>
            <a:r>
              <a:rPr lang="sv-SE" sz="1800" dirty="0" smtClean="0">
                <a:solidFill>
                  <a:srgbClr val="262626"/>
                </a:solidFill>
              </a:rPr>
              <a:t>Royal </a:t>
            </a:r>
            <a:r>
              <a:rPr lang="sv-SE" sz="1800" dirty="0" err="1" smtClean="0">
                <a:solidFill>
                  <a:srgbClr val="262626"/>
                </a:solidFill>
              </a:rPr>
              <a:t>Institute</a:t>
            </a:r>
            <a:r>
              <a:rPr lang="sv-SE" sz="1800" dirty="0" smtClean="0">
                <a:solidFill>
                  <a:srgbClr val="262626"/>
                </a:solidFill>
              </a:rPr>
              <a:t> </a:t>
            </a:r>
            <a:r>
              <a:rPr lang="sv-SE" sz="1800" dirty="0" err="1" smtClean="0">
                <a:solidFill>
                  <a:srgbClr val="262626"/>
                </a:solidFill>
              </a:rPr>
              <a:t>of</a:t>
            </a:r>
            <a:r>
              <a:rPr lang="sv-SE" sz="1800" dirty="0" smtClean="0">
                <a:solidFill>
                  <a:srgbClr val="262626"/>
                </a:solidFill>
              </a:rPr>
              <a:t> </a:t>
            </a:r>
            <a:r>
              <a:rPr lang="sv-SE" sz="1800" dirty="0" err="1" smtClean="0">
                <a:solidFill>
                  <a:srgbClr val="262626"/>
                </a:solidFill>
              </a:rPr>
              <a:t>Technology</a:t>
            </a:r>
            <a:endParaRPr lang="sv-SE" sz="1800" dirty="0" smtClean="0">
              <a:solidFill>
                <a:srgbClr val="262626"/>
              </a:solidFill>
            </a:endParaRPr>
          </a:p>
          <a:p>
            <a:pPr>
              <a:spcBef>
                <a:spcPts val="0"/>
              </a:spcBef>
            </a:pPr>
            <a:r>
              <a:rPr lang="sv-SE" sz="1800" dirty="0" smtClean="0">
                <a:solidFill>
                  <a:srgbClr val="262626"/>
                </a:solidFill>
              </a:rPr>
              <a:t>Red Cross University College</a:t>
            </a:r>
          </a:p>
          <a:p>
            <a:pPr>
              <a:spcBef>
                <a:spcPts val="0"/>
              </a:spcBef>
            </a:pPr>
            <a:r>
              <a:rPr lang="sv-SE" sz="1800" dirty="0" smtClean="0">
                <a:solidFill>
                  <a:srgbClr val="262626"/>
                </a:solidFill>
              </a:rPr>
              <a:t>SP </a:t>
            </a:r>
            <a:r>
              <a:rPr lang="sv-SE" sz="1800" dirty="0" err="1">
                <a:solidFill>
                  <a:srgbClr val="262626"/>
                </a:solidFill>
              </a:rPr>
              <a:t>Technical</a:t>
            </a:r>
            <a:r>
              <a:rPr lang="sv-SE" sz="1800" dirty="0">
                <a:solidFill>
                  <a:srgbClr val="262626"/>
                </a:solidFill>
              </a:rPr>
              <a:t> Research </a:t>
            </a:r>
            <a:r>
              <a:rPr lang="sv-SE" sz="1800" dirty="0" err="1">
                <a:solidFill>
                  <a:srgbClr val="262626"/>
                </a:solidFill>
              </a:rPr>
              <a:t>Institute</a:t>
            </a:r>
            <a:r>
              <a:rPr lang="sv-SE" sz="1800" dirty="0">
                <a:solidFill>
                  <a:srgbClr val="262626"/>
                </a:solidFill>
              </a:rPr>
              <a:t> </a:t>
            </a:r>
            <a:r>
              <a:rPr lang="sv-SE" sz="1800" dirty="0" err="1">
                <a:solidFill>
                  <a:srgbClr val="262626"/>
                </a:solidFill>
              </a:rPr>
              <a:t>of</a:t>
            </a:r>
            <a:r>
              <a:rPr lang="sv-SE" sz="1800" dirty="0">
                <a:solidFill>
                  <a:srgbClr val="262626"/>
                </a:solidFill>
              </a:rPr>
              <a:t> Sweden</a:t>
            </a:r>
          </a:p>
          <a:p>
            <a:pPr marL="0" indent="0">
              <a:spcBef>
                <a:spcPts val="0"/>
              </a:spcBef>
              <a:buNone/>
            </a:pPr>
            <a:endParaRPr lang="sv-SE" sz="800" cap="small" dirty="0" smtClean="0">
              <a:solidFill>
                <a:srgbClr val="262626"/>
              </a:solidFill>
            </a:endParaRPr>
          </a:p>
          <a:p>
            <a:pPr marL="0" indent="0">
              <a:spcBef>
                <a:spcPts val="0"/>
              </a:spcBef>
              <a:buNone/>
            </a:pPr>
            <a:r>
              <a:rPr lang="sv-SE" sz="1600" dirty="0" smtClean="0">
                <a:solidFill>
                  <a:schemeClr val="bg2"/>
                </a:solidFill>
              </a:rPr>
              <a:t>www.med.lu.se/sweah</a:t>
            </a:r>
            <a:endParaRPr lang="sv-SE" sz="1600" cap="small" dirty="0">
              <a:solidFill>
                <a:schemeClr val="bg2"/>
              </a:solidFill>
            </a:endParaRPr>
          </a:p>
          <a:p>
            <a:pPr marL="457200" indent="-457200">
              <a:spcBef>
                <a:spcPts val="0"/>
              </a:spcBef>
            </a:pPr>
            <a:endParaRPr lang="sv-SE" sz="2400" dirty="0">
              <a:solidFill>
                <a:srgbClr val="262626"/>
              </a:solidFill>
            </a:endParaRPr>
          </a:p>
          <a:p>
            <a:endParaRPr lang="sv-S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533" y="2962607"/>
            <a:ext cx="3047034" cy="2522799"/>
          </a:xfrm>
          <a:prstGeom prst="rect">
            <a:avLst/>
          </a:prstGeom>
        </p:spPr>
      </p:pic>
    </p:spTree>
    <p:extLst>
      <p:ext uri="{BB962C8B-B14F-4D97-AF65-F5344CB8AC3E}">
        <p14:creationId xmlns:p14="http://schemas.microsoft.com/office/powerpoint/2010/main" val="371604731"/>
      </p:ext>
    </p:extLst>
  </p:cSld>
  <p:clrMapOvr>
    <a:masterClrMapping/>
  </p:clrMapOvr>
  <mc:AlternateContent xmlns:mc="http://schemas.openxmlformats.org/markup-compatibility/2006" xmlns:p14="http://schemas.microsoft.com/office/powerpoint/2010/main">
    <mc:Choice Requires="p14">
      <p:transition spd="slow" p14:dur="2000" advTm="20896"/>
    </mc:Choice>
    <mc:Fallback xmlns="">
      <p:transition spd="slow" advTm="2089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4000" b="1" noProof="0" dirty="0" smtClean="0"/>
              <a:t>SWEAH Mission</a:t>
            </a:r>
            <a:endParaRPr lang="en-GB" sz="4000" b="1" noProof="0" dirty="0"/>
          </a:p>
        </p:txBody>
      </p:sp>
      <p:sp>
        <p:nvSpPr>
          <p:cNvPr id="3" name="Platshållare för innehåll 2"/>
          <p:cNvSpPr>
            <a:spLocks noGrp="1"/>
          </p:cNvSpPr>
          <p:nvPr>
            <p:ph idx="1"/>
          </p:nvPr>
        </p:nvSpPr>
        <p:spPr/>
        <p:txBody>
          <a:bodyPr/>
          <a:lstStyle/>
          <a:p>
            <a:pPr>
              <a:spcBef>
                <a:spcPts val="0"/>
              </a:spcBef>
            </a:pPr>
            <a:r>
              <a:rPr lang="en-US" sz="2400" dirty="0" smtClean="0"/>
              <a:t>Collaborating Swedish higher education institutions</a:t>
            </a:r>
          </a:p>
          <a:p>
            <a:pPr marL="0" indent="0">
              <a:spcBef>
                <a:spcPts val="0"/>
              </a:spcBef>
              <a:buNone/>
            </a:pPr>
            <a:r>
              <a:rPr lang="en-US" sz="2400" dirty="0" smtClean="0"/>
              <a:t>    and international partners</a:t>
            </a:r>
          </a:p>
          <a:p>
            <a:pPr marL="0" indent="0">
              <a:spcBef>
                <a:spcPts val="0"/>
              </a:spcBef>
              <a:buNone/>
            </a:pPr>
            <a:endParaRPr lang="en-US" sz="2400" dirty="0" smtClean="0"/>
          </a:p>
          <a:p>
            <a:pPr>
              <a:spcBef>
                <a:spcPts val="0"/>
              </a:spcBef>
            </a:pPr>
            <a:r>
              <a:rPr lang="en-US" sz="2400" dirty="0" smtClean="0"/>
              <a:t>Providing the best cross-disciplinary third cycle education (research level) </a:t>
            </a:r>
          </a:p>
          <a:p>
            <a:pPr>
              <a:spcBef>
                <a:spcPts val="0"/>
              </a:spcBef>
            </a:pPr>
            <a:endParaRPr lang="en-US" sz="2400" dirty="0" smtClean="0"/>
          </a:p>
          <a:p>
            <a:pPr>
              <a:spcBef>
                <a:spcPts val="0"/>
              </a:spcBef>
            </a:pPr>
            <a:r>
              <a:rPr lang="en-US" sz="2400" dirty="0" smtClean="0"/>
              <a:t>Developing a curriculum accommodating different research traditions</a:t>
            </a:r>
          </a:p>
          <a:p>
            <a:pPr>
              <a:spcBef>
                <a:spcPts val="0"/>
              </a:spcBef>
            </a:pPr>
            <a:endParaRPr lang="en-US" sz="2400" dirty="0" smtClean="0"/>
          </a:p>
          <a:p>
            <a:pPr>
              <a:spcBef>
                <a:spcPts val="0"/>
              </a:spcBef>
            </a:pPr>
            <a:r>
              <a:rPr lang="en-US" sz="2400" dirty="0" smtClean="0"/>
              <a:t>Engaging researchers from a broad variety of disciplines</a:t>
            </a:r>
            <a:endParaRPr lang="en-US" sz="2400" dirty="0"/>
          </a:p>
        </p:txBody>
      </p:sp>
      <p:sp>
        <p:nvSpPr>
          <p:cNvPr id="4" name="Rectangle 3"/>
          <p:cNvSpPr/>
          <p:nvPr/>
        </p:nvSpPr>
        <p:spPr>
          <a:xfrm>
            <a:off x="657257" y="6102282"/>
            <a:ext cx="2212337" cy="338554"/>
          </a:xfrm>
          <a:prstGeom prst="rect">
            <a:avLst/>
          </a:prstGeom>
        </p:spPr>
        <p:txBody>
          <a:bodyPr wrap="none">
            <a:spAutoFit/>
          </a:bodyPr>
          <a:lstStyle/>
          <a:p>
            <a:pPr marL="0" indent="0">
              <a:spcBef>
                <a:spcPts val="0"/>
              </a:spcBef>
              <a:buNone/>
            </a:pPr>
            <a:r>
              <a:rPr lang="sv-SE" sz="1600" b="0" dirty="0">
                <a:solidFill>
                  <a:schemeClr val="bg2"/>
                </a:solidFill>
              </a:rPr>
              <a:t>www.med.lu.se/sweah</a:t>
            </a:r>
          </a:p>
        </p:txBody>
      </p:sp>
    </p:spTree>
    <p:extLst>
      <p:ext uri="{BB962C8B-B14F-4D97-AF65-F5344CB8AC3E}">
        <p14:creationId xmlns:p14="http://schemas.microsoft.com/office/powerpoint/2010/main" val="192900090"/>
      </p:ext>
    </p:extLst>
  </p:cSld>
  <p:clrMapOvr>
    <a:masterClrMapping/>
  </p:clrMapOvr>
  <mc:AlternateContent xmlns:mc="http://schemas.openxmlformats.org/markup-compatibility/2006" xmlns:p14="http://schemas.microsoft.com/office/powerpoint/2010/main">
    <mc:Choice Requires="p14">
      <p:transition spd="slow" p14:dur="2000" advTm="20925"/>
    </mc:Choice>
    <mc:Fallback xmlns="">
      <p:transition spd="slow" advTm="2092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b="1" dirty="0" smtClean="0"/>
              <a:t>SWEAH Long-term Goal</a:t>
            </a:r>
            <a:endParaRPr lang="en-GB" sz="3200" b="1" noProof="0" dirty="0"/>
          </a:p>
        </p:txBody>
      </p:sp>
      <p:sp>
        <p:nvSpPr>
          <p:cNvPr id="3" name="Platshållare för innehåll 2"/>
          <p:cNvSpPr>
            <a:spLocks noGrp="1"/>
          </p:cNvSpPr>
          <p:nvPr>
            <p:ph idx="1"/>
          </p:nvPr>
        </p:nvSpPr>
        <p:spPr/>
        <p:txBody>
          <a:bodyPr/>
          <a:lstStyle/>
          <a:p>
            <a:pPr marL="0" indent="0">
              <a:lnSpc>
                <a:spcPct val="150000"/>
              </a:lnSpc>
              <a:spcBef>
                <a:spcPts val="0"/>
              </a:spcBef>
              <a:buNone/>
            </a:pPr>
            <a:r>
              <a:rPr lang="en-US" sz="2000" dirty="0" smtClean="0"/>
              <a:t>Develop and strengthen the recruitment base of future leaders in research on ageing and health</a:t>
            </a:r>
          </a:p>
          <a:p>
            <a:pPr marL="0" indent="0">
              <a:lnSpc>
                <a:spcPct val="150000"/>
              </a:lnSpc>
              <a:spcBef>
                <a:spcPts val="0"/>
              </a:spcBef>
              <a:buNone/>
            </a:pPr>
            <a:endParaRPr lang="en-US" sz="2000" dirty="0" smtClean="0"/>
          </a:p>
          <a:p>
            <a:pPr marL="0" indent="0">
              <a:lnSpc>
                <a:spcPct val="150000"/>
              </a:lnSpc>
              <a:spcBef>
                <a:spcPts val="0"/>
              </a:spcBef>
              <a:buNone/>
            </a:pPr>
            <a:r>
              <a:rPr lang="en-US" sz="2000" dirty="0" smtClean="0"/>
              <a:t>	Improved health &amp; quality of life, </a:t>
            </a:r>
            <a:br>
              <a:rPr lang="en-US" sz="2000" dirty="0" smtClean="0"/>
            </a:br>
            <a:r>
              <a:rPr lang="en-US" sz="2000" dirty="0" smtClean="0"/>
              <a:t>	medical treatment and care </a:t>
            </a:r>
            <a:br>
              <a:rPr lang="en-US" sz="2000" dirty="0" smtClean="0"/>
            </a:br>
            <a:r>
              <a:rPr lang="en-US" sz="2000" dirty="0" smtClean="0"/>
              <a:t>	for the ageing population</a:t>
            </a:r>
            <a:endParaRPr lang="en-US" sz="2000" dirty="0"/>
          </a:p>
        </p:txBody>
      </p:sp>
      <p:sp>
        <p:nvSpPr>
          <p:cNvPr id="4" name="Right Arrow 3"/>
          <p:cNvSpPr/>
          <p:nvPr/>
        </p:nvSpPr>
        <p:spPr>
          <a:xfrm>
            <a:off x="806438" y="3373053"/>
            <a:ext cx="612068" cy="34975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5">
                  <a:lumMod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445" y="2722570"/>
            <a:ext cx="3251949" cy="2664000"/>
          </a:xfrm>
          <a:prstGeom prst="rect">
            <a:avLst/>
          </a:prstGeom>
        </p:spPr>
      </p:pic>
      <p:sp>
        <p:nvSpPr>
          <p:cNvPr id="6" name="Rectangle 5"/>
          <p:cNvSpPr/>
          <p:nvPr/>
        </p:nvSpPr>
        <p:spPr>
          <a:xfrm>
            <a:off x="657257" y="6102282"/>
            <a:ext cx="2212337" cy="338554"/>
          </a:xfrm>
          <a:prstGeom prst="rect">
            <a:avLst/>
          </a:prstGeom>
        </p:spPr>
        <p:txBody>
          <a:bodyPr wrap="none">
            <a:spAutoFit/>
          </a:bodyPr>
          <a:lstStyle/>
          <a:p>
            <a:pPr>
              <a:spcBef>
                <a:spcPts val="0"/>
              </a:spcBef>
            </a:pPr>
            <a:r>
              <a:rPr lang="sv-SE" sz="1600" b="0" dirty="0" smtClean="0">
                <a:solidFill>
                  <a:schemeClr val="bg2"/>
                </a:solidFill>
              </a:rPr>
              <a:t>www.med.lu.se/sweah</a:t>
            </a:r>
            <a:endParaRPr lang="sv-SE" sz="1600" b="0" dirty="0">
              <a:solidFill>
                <a:schemeClr val="bg2"/>
              </a:solidFill>
            </a:endParaRPr>
          </a:p>
        </p:txBody>
      </p:sp>
    </p:spTree>
    <p:extLst>
      <p:ext uri="{BB962C8B-B14F-4D97-AF65-F5344CB8AC3E}">
        <p14:creationId xmlns:p14="http://schemas.microsoft.com/office/powerpoint/2010/main" val="2565529514"/>
      </p:ext>
    </p:extLst>
  </p:cSld>
  <p:clrMapOvr>
    <a:masterClrMapping/>
  </p:clrMapOvr>
  <mc:AlternateContent xmlns:mc="http://schemas.openxmlformats.org/markup-compatibility/2006" xmlns:p14="http://schemas.microsoft.com/office/powerpoint/2010/main">
    <mc:Choice Requires="p14">
      <p:transition spd="slow" p14:dur="2000" advTm="20867"/>
    </mc:Choice>
    <mc:Fallback xmlns="">
      <p:transition spd="slow" advTm="2086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b="1" dirty="0" smtClean="0"/>
              <a:t>SWEAH Program Components</a:t>
            </a:r>
            <a:endParaRPr lang="en-GB" sz="3200" b="1" noProof="0" dirty="0"/>
          </a:p>
        </p:txBody>
      </p:sp>
      <p:sp>
        <p:nvSpPr>
          <p:cNvPr id="3" name="Platshållare för innehåll 2"/>
          <p:cNvSpPr>
            <a:spLocks noGrp="1"/>
          </p:cNvSpPr>
          <p:nvPr>
            <p:ph idx="1"/>
          </p:nvPr>
        </p:nvSpPr>
        <p:spPr>
          <a:xfrm>
            <a:off x="657538" y="1277158"/>
            <a:ext cx="8077388" cy="3563159"/>
          </a:xfrm>
        </p:spPr>
        <p:txBody>
          <a:bodyPr/>
          <a:lstStyle/>
          <a:p>
            <a:pPr marL="0" indent="0">
              <a:spcBef>
                <a:spcPts val="0"/>
              </a:spcBef>
              <a:buNone/>
            </a:pPr>
            <a:endParaRPr lang="sv-SE" sz="2400" dirty="0"/>
          </a:p>
          <a:p>
            <a:pPr marL="457200" indent="-457200">
              <a:lnSpc>
                <a:spcPct val="150000"/>
              </a:lnSpc>
              <a:spcBef>
                <a:spcPts val="0"/>
              </a:spcBef>
              <a:buFont typeface="+mj-lt"/>
              <a:buAutoNum type="arabicPeriod"/>
            </a:pPr>
            <a:r>
              <a:rPr lang="en-US" sz="2400" dirty="0" smtClean="0"/>
              <a:t>Recruitment of 50 affiliated PhD students</a:t>
            </a:r>
          </a:p>
          <a:p>
            <a:pPr marL="457200" indent="-457200">
              <a:lnSpc>
                <a:spcPct val="150000"/>
              </a:lnSpc>
              <a:spcBef>
                <a:spcPts val="0"/>
              </a:spcBef>
              <a:buFont typeface="+mj-lt"/>
              <a:buAutoNum type="arabicPeriod"/>
            </a:pPr>
            <a:r>
              <a:rPr lang="en-US" sz="2400" dirty="0" smtClean="0"/>
              <a:t>Student-driven specific SWEAH Curriculum development</a:t>
            </a:r>
          </a:p>
          <a:p>
            <a:pPr marL="457200" indent="-457200">
              <a:lnSpc>
                <a:spcPct val="150000"/>
              </a:lnSpc>
              <a:spcBef>
                <a:spcPts val="0"/>
              </a:spcBef>
              <a:buFont typeface="+mj-lt"/>
              <a:buAutoNum type="arabicPeriod"/>
            </a:pPr>
            <a:r>
              <a:rPr lang="en-US" sz="2400" dirty="0" smtClean="0"/>
              <a:t>Nationally and internationally open courses</a:t>
            </a:r>
          </a:p>
          <a:p>
            <a:pPr marL="457200" indent="-457200">
              <a:lnSpc>
                <a:spcPct val="150000"/>
              </a:lnSpc>
              <a:spcBef>
                <a:spcPts val="0"/>
              </a:spcBef>
              <a:buFont typeface="+mj-lt"/>
              <a:buAutoNum type="arabicPeriod"/>
            </a:pPr>
            <a:r>
              <a:rPr lang="en-US" sz="2400" dirty="0" smtClean="0"/>
              <a:t>National web portal</a:t>
            </a:r>
          </a:p>
          <a:p>
            <a:pPr marL="457200" indent="-457200">
              <a:lnSpc>
                <a:spcPct val="150000"/>
              </a:lnSpc>
              <a:spcBef>
                <a:spcPts val="0"/>
              </a:spcBef>
              <a:buFont typeface="+mj-lt"/>
              <a:buAutoNum type="arabicPeriod"/>
            </a:pPr>
            <a:r>
              <a:rPr lang="en-US" sz="2400" dirty="0" smtClean="0"/>
              <a:t>International Summer School on Ageing (ISSA)</a:t>
            </a:r>
          </a:p>
          <a:p>
            <a:pPr marL="457200" indent="-457200">
              <a:lnSpc>
                <a:spcPct val="150000"/>
              </a:lnSpc>
              <a:spcBef>
                <a:spcPts val="0"/>
              </a:spcBef>
              <a:buFont typeface="+mj-lt"/>
              <a:buAutoNum type="arabicPeriod"/>
            </a:pPr>
            <a:r>
              <a:rPr lang="en-US" sz="2400" dirty="0" smtClean="0"/>
              <a:t>Post-doc program (course + mentorship)</a:t>
            </a:r>
            <a:endParaRPr lang="en-US" sz="2400" dirty="0"/>
          </a:p>
        </p:txBody>
      </p:sp>
      <p:sp>
        <p:nvSpPr>
          <p:cNvPr id="4" name="Rectangle 3"/>
          <p:cNvSpPr/>
          <p:nvPr/>
        </p:nvSpPr>
        <p:spPr>
          <a:xfrm>
            <a:off x="657257" y="6102282"/>
            <a:ext cx="2212337" cy="338554"/>
          </a:xfrm>
          <a:prstGeom prst="rect">
            <a:avLst/>
          </a:prstGeom>
        </p:spPr>
        <p:txBody>
          <a:bodyPr wrap="none">
            <a:spAutoFit/>
          </a:bodyPr>
          <a:lstStyle/>
          <a:p>
            <a:pPr>
              <a:spcBef>
                <a:spcPts val="0"/>
              </a:spcBef>
            </a:pPr>
            <a:r>
              <a:rPr lang="sv-SE" sz="1600" b="0" dirty="0" smtClean="0">
                <a:solidFill>
                  <a:schemeClr val="bg2"/>
                </a:solidFill>
              </a:rPr>
              <a:t>www.med.lu.se/sweah</a:t>
            </a:r>
            <a:endParaRPr lang="sv-SE" sz="1600" b="0" dirty="0">
              <a:solidFill>
                <a:schemeClr val="bg2"/>
              </a:solidFill>
            </a:endParaRPr>
          </a:p>
        </p:txBody>
      </p:sp>
    </p:spTree>
    <p:extLst>
      <p:ext uri="{BB962C8B-B14F-4D97-AF65-F5344CB8AC3E}">
        <p14:creationId xmlns:p14="http://schemas.microsoft.com/office/powerpoint/2010/main" val="152385113"/>
      </p:ext>
    </p:extLst>
  </p:cSld>
  <p:clrMapOvr>
    <a:masterClrMapping/>
  </p:clrMapOvr>
  <mc:AlternateContent xmlns:mc="http://schemas.openxmlformats.org/markup-compatibility/2006" xmlns:p14="http://schemas.microsoft.com/office/powerpoint/2010/main">
    <mc:Choice Requires="p14">
      <p:transition spd="slow" p14:dur="2000" advTm="20910"/>
    </mc:Choice>
    <mc:Fallback xmlns="">
      <p:transition spd="slow" advTm="2091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1028" name="Picture 4" descr="http://thumbs.dreamstime.com/x/bikupa-4900255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630" y="1995854"/>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innehåll 3"/>
          <p:cNvSpPr>
            <a:spLocks noGrp="1"/>
          </p:cNvSpPr>
          <p:nvPr>
            <p:ph idx="1"/>
          </p:nvPr>
        </p:nvSpPr>
        <p:spPr>
          <a:xfrm>
            <a:off x="1031054" y="1638690"/>
            <a:ext cx="6939016" cy="3563159"/>
          </a:xfrm>
        </p:spPr>
        <p:txBody>
          <a:bodyPr/>
          <a:lstStyle/>
          <a:p>
            <a:endParaRPr lang="sv-SE" dirty="0"/>
          </a:p>
        </p:txBody>
      </p:sp>
    </p:spTree>
    <p:extLst>
      <p:ext uri="{BB962C8B-B14F-4D97-AF65-F5344CB8AC3E}">
        <p14:creationId xmlns:p14="http://schemas.microsoft.com/office/powerpoint/2010/main" val="3799937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sp>
        <p:nvSpPr>
          <p:cNvPr id="3" name="Content Placeholder 2"/>
          <p:cNvSpPr>
            <a:spLocks noGrp="1"/>
          </p:cNvSpPr>
          <p:nvPr>
            <p:ph idx="1"/>
          </p:nvPr>
        </p:nvSpPr>
        <p:spPr/>
        <p:txBody>
          <a:bodyPr/>
          <a:lstStyle/>
          <a:p>
            <a:r>
              <a:rPr lang="sv-SE" dirty="0" smtClean="0"/>
              <a:t>Vilken nytta kan man ha av en nationell forskarskola</a:t>
            </a:r>
          </a:p>
          <a:p>
            <a:pPr lvl="1"/>
            <a:r>
              <a:rPr lang="sv-SE" dirty="0" smtClean="0"/>
              <a:t>Som doktorand</a:t>
            </a:r>
          </a:p>
          <a:p>
            <a:pPr lvl="1"/>
            <a:r>
              <a:rPr lang="sv-SE" dirty="0" smtClean="0"/>
              <a:t>Som handledare</a:t>
            </a:r>
          </a:p>
          <a:p>
            <a:pPr lvl="1"/>
            <a:r>
              <a:rPr lang="sv-SE" dirty="0" smtClean="0"/>
              <a:t>Som forskare</a:t>
            </a:r>
          </a:p>
          <a:p>
            <a:pPr lvl="1"/>
            <a:r>
              <a:rPr lang="sv-SE" dirty="0" smtClean="0"/>
              <a:t>Annat? </a:t>
            </a:r>
          </a:p>
        </p:txBody>
      </p:sp>
    </p:spTree>
    <p:extLst>
      <p:ext uri="{BB962C8B-B14F-4D97-AF65-F5344CB8AC3E}">
        <p14:creationId xmlns:p14="http://schemas.microsoft.com/office/powerpoint/2010/main" val="403493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z="3200" b="1" dirty="0" smtClean="0"/>
              <a:t>Affiliated SWEAH PhD Students</a:t>
            </a:r>
            <a:endParaRPr lang="en-GB" sz="3200" b="1" noProof="0" dirty="0"/>
          </a:p>
        </p:txBody>
      </p:sp>
      <p:sp>
        <p:nvSpPr>
          <p:cNvPr id="3" name="Platshållare för innehåll 2"/>
          <p:cNvSpPr>
            <a:spLocks noGrp="1"/>
          </p:cNvSpPr>
          <p:nvPr>
            <p:ph idx="1"/>
          </p:nvPr>
        </p:nvSpPr>
        <p:spPr>
          <a:xfrm>
            <a:off x="657538" y="1848670"/>
            <a:ext cx="4457387" cy="3563159"/>
          </a:xfrm>
        </p:spPr>
        <p:txBody>
          <a:bodyPr/>
          <a:lstStyle/>
          <a:p>
            <a:pPr>
              <a:spcBef>
                <a:spcPts val="1200"/>
              </a:spcBef>
            </a:pPr>
            <a:r>
              <a:rPr lang="en-US" sz="2400" dirty="0" smtClean="0"/>
              <a:t>PhD students with a thesis project with potential for research in ageing and health</a:t>
            </a:r>
          </a:p>
          <a:p>
            <a:pPr>
              <a:spcBef>
                <a:spcPts val="1200"/>
              </a:spcBef>
            </a:pPr>
            <a:r>
              <a:rPr lang="en-US" sz="2400" dirty="0" smtClean="0"/>
              <a:t>Wide range of disciplines </a:t>
            </a:r>
          </a:p>
          <a:p>
            <a:pPr>
              <a:spcBef>
                <a:spcPts val="1200"/>
              </a:spcBef>
            </a:pPr>
            <a:r>
              <a:rPr lang="en-US" sz="2400" dirty="0" smtClean="0"/>
              <a:t>Supervisor commitment</a:t>
            </a:r>
          </a:p>
          <a:p>
            <a:pPr>
              <a:spcBef>
                <a:spcPts val="1200"/>
              </a:spcBef>
            </a:pPr>
            <a:r>
              <a:rPr lang="en-US" sz="2400" dirty="0" smtClean="0"/>
              <a:t>SEK 20,000/student and year</a:t>
            </a:r>
          </a:p>
          <a:p>
            <a:pPr>
              <a:spcBef>
                <a:spcPts val="1200"/>
              </a:spcBef>
            </a:pPr>
            <a:r>
              <a:rPr lang="en-US" sz="2400" dirty="0" smtClean="0"/>
              <a:t>Scholarship</a:t>
            </a:r>
          </a:p>
          <a:p>
            <a:pPr>
              <a:spcBef>
                <a:spcPts val="1200"/>
              </a:spcBef>
            </a:pPr>
            <a:r>
              <a:rPr lang="en-US" sz="2400" dirty="0"/>
              <a:t>45 students affiliated, Jan 2016 </a:t>
            </a:r>
          </a:p>
          <a:p>
            <a:pPr>
              <a:spcBef>
                <a:spcPts val="1200"/>
              </a:spcBef>
            </a:pPr>
            <a:endParaRPr lang="en-US" sz="2400" dirty="0" smtClean="0"/>
          </a:p>
        </p:txBody>
      </p:sp>
      <p:sp>
        <p:nvSpPr>
          <p:cNvPr id="5" name="Rectangle 4"/>
          <p:cNvSpPr/>
          <p:nvPr/>
        </p:nvSpPr>
        <p:spPr>
          <a:xfrm>
            <a:off x="657257" y="6102282"/>
            <a:ext cx="2212337" cy="338554"/>
          </a:xfrm>
          <a:prstGeom prst="rect">
            <a:avLst/>
          </a:prstGeom>
        </p:spPr>
        <p:txBody>
          <a:bodyPr wrap="none">
            <a:spAutoFit/>
          </a:bodyPr>
          <a:lstStyle/>
          <a:p>
            <a:pPr>
              <a:spcBef>
                <a:spcPts val="0"/>
              </a:spcBef>
            </a:pPr>
            <a:r>
              <a:rPr lang="sv-SE" sz="1600" b="0" dirty="0" smtClean="0">
                <a:solidFill>
                  <a:schemeClr val="bg2"/>
                </a:solidFill>
              </a:rPr>
              <a:t>www.med.lu.se/sweah</a:t>
            </a:r>
            <a:endParaRPr lang="sv-SE" sz="1600" b="0" dirty="0">
              <a:solidFill>
                <a:schemeClr val="bg2"/>
              </a:solidFill>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73864" y="1614249"/>
            <a:ext cx="2915999" cy="3888000"/>
          </a:xfrm>
          <a:prstGeom prst="rect">
            <a:avLst/>
          </a:prstGeom>
          <a:noFill/>
          <a:ln w="9525">
            <a:noFill/>
            <a:miter lim="800000"/>
            <a:headEnd/>
            <a:tailEnd/>
          </a:ln>
        </p:spPr>
      </p:pic>
    </p:spTree>
    <p:extLst>
      <p:ext uri="{BB962C8B-B14F-4D97-AF65-F5344CB8AC3E}">
        <p14:creationId xmlns:p14="http://schemas.microsoft.com/office/powerpoint/2010/main" val="1228390361"/>
      </p:ext>
    </p:extLst>
  </p:cSld>
  <p:clrMapOvr>
    <a:masterClrMapping/>
  </p:clrMapOvr>
  <mc:AlternateContent xmlns:mc="http://schemas.openxmlformats.org/markup-compatibility/2006" xmlns:p14="http://schemas.microsoft.com/office/powerpoint/2010/main">
    <mc:Choice Requires="p14">
      <p:transition spd="slow" p14:dur="2000" advTm="21118"/>
    </mc:Choice>
    <mc:Fallback xmlns="">
      <p:transition spd="slow" advTm="21118"/>
    </mc:Fallback>
  </mc:AlternateContent>
  <p:timing>
    <p:tnLst>
      <p:par>
        <p:cTn id="1" dur="indefinite" restart="never" nodeType="tmRoot"/>
      </p:par>
    </p:tnLst>
  </p:timing>
</p:sld>
</file>

<file path=ppt/theme/theme1.xml><?xml version="1.0" encoding="utf-8"?>
<a:theme xmlns:a="http://schemas.openxmlformats.org/drawingml/2006/main" name="LU_PPT-mall_2012_ENG_121127">
  <a:themeElements>
    <a:clrScheme name="Anpassad 4">
      <a:dk1>
        <a:srgbClr val="9C6114"/>
      </a:dk1>
      <a:lt1>
        <a:srgbClr val="FFFFFF"/>
      </a:lt1>
      <a:dk2>
        <a:srgbClr val="000000"/>
      </a:dk2>
      <a:lt2>
        <a:srgbClr val="000080"/>
      </a:lt2>
      <a:accent1>
        <a:srgbClr val="4F81BD"/>
      </a:accent1>
      <a:accent2>
        <a:srgbClr val="C0504D"/>
      </a:accent2>
      <a:accent3>
        <a:srgbClr val="9BBB59"/>
      </a:accent3>
      <a:accent4>
        <a:srgbClr val="8064A2"/>
      </a:accent4>
      <a:accent5>
        <a:srgbClr val="4BACC6"/>
      </a:accent5>
      <a:accent6>
        <a:srgbClr val="F79646"/>
      </a:accent6>
      <a:hlink>
        <a:srgbClr val="333333"/>
      </a:hlink>
      <a:folHlink>
        <a:srgbClr val="000080"/>
      </a:folHlink>
    </a:clrScheme>
    <a:fontScheme name="LundsUniversite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04875" rtl="0" eaLnBrk="1" fontAlgn="base" latinLnBrk="0" hangingPunct="1">
          <a:lnSpc>
            <a:spcPct val="100000"/>
          </a:lnSpc>
          <a:spcBef>
            <a:spcPct val="0"/>
          </a:spcBef>
          <a:spcAft>
            <a:spcPct val="0"/>
          </a:spcAft>
          <a:buClrTx/>
          <a:buSzTx/>
          <a:buFontTx/>
          <a:buNone/>
          <a:tabLst/>
          <a:defRPr kumimoji="0" sz="1800" b="1" i="0" u="none" strike="noStrike" cap="none" normalizeH="0" baseline="0" dirty="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04875" rtl="0" eaLnBrk="1" fontAlgn="base" latinLnBrk="0" hangingPunct="1">
          <a:lnSpc>
            <a:spcPct val="100000"/>
          </a:lnSpc>
          <a:spcBef>
            <a:spcPct val="0"/>
          </a:spcBef>
          <a:spcAft>
            <a:spcPct val="0"/>
          </a:spcAft>
          <a:buClrTx/>
          <a:buSzTx/>
          <a:buFontTx/>
          <a:buNone/>
          <a:tabLst/>
          <a:defRPr kumimoji="0" lang="sv-SE" sz="1800" b="1" i="0" u="none" strike="noStrike" cap="none" normalizeH="0" baseline="0">
            <a:ln>
              <a:noFill/>
            </a:ln>
            <a:solidFill>
              <a:schemeClr val="tx1"/>
            </a:solidFill>
            <a:effectLst/>
            <a:latin typeface="Arial" charset="0"/>
          </a:defRPr>
        </a:defPPr>
      </a:lstStyle>
    </a:lnDef>
    <a:txDef>
      <a:spPr>
        <a:noFill/>
      </a:spPr>
      <a:bodyPr wrap="none" rtlCol="0">
        <a:spAutoFit/>
      </a:bodyPr>
      <a:lstStyle>
        <a:defPPr>
          <a:defRPr sz="1200" b="0" dirty="0" err="1" smtClean="0">
            <a:solidFill>
              <a:schemeClr val="tx2"/>
            </a:solidFill>
          </a:defRPr>
        </a:defPPr>
      </a:lstStyle>
    </a:txDef>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formgivning 13">
        <a:dk1>
          <a:srgbClr val="000000"/>
        </a:dk1>
        <a:lt1>
          <a:srgbClr val="FFFFFF"/>
        </a:lt1>
        <a:dk2>
          <a:srgbClr val="000000"/>
        </a:dk2>
        <a:lt2>
          <a:srgbClr val="808080"/>
        </a:lt2>
        <a:accent1>
          <a:srgbClr val="996633"/>
        </a:accent1>
        <a:accent2>
          <a:srgbClr val="C4BC9C"/>
        </a:accent2>
        <a:accent3>
          <a:srgbClr val="FFFFFF"/>
        </a:accent3>
        <a:accent4>
          <a:srgbClr val="000000"/>
        </a:accent4>
        <a:accent5>
          <a:srgbClr val="CAB8AD"/>
        </a:accent5>
        <a:accent6>
          <a:srgbClr val="B1AA8D"/>
        </a:accent6>
        <a:hlink>
          <a:srgbClr val="EB730F"/>
        </a:hlink>
        <a:folHlink>
          <a:srgbClr val="0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LU_PPT-mall_2012_ENG_121127</Template>
  <TotalTime>1529</TotalTime>
  <Words>1819</Words>
  <Application>Microsoft Office PowerPoint</Application>
  <PresentationFormat>Custom</PresentationFormat>
  <Paragraphs>220</Paragraphs>
  <Slides>23</Slides>
  <Notes>20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ＭＳ Ｐゴシック</vt:lpstr>
      <vt:lpstr>Arial</vt:lpstr>
      <vt:lpstr>Calibri</vt:lpstr>
      <vt:lpstr>Lucida Grande</vt:lpstr>
      <vt:lpstr>Times New Roman</vt:lpstr>
      <vt:lpstr>LU_PPT-mall_2012_ENG_121127</vt:lpstr>
      <vt:lpstr>Swedish National Graduate School for Competitive Science on Ageing and Health</vt:lpstr>
      <vt:lpstr>Background</vt:lpstr>
      <vt:lpstr>Swedish National Graduate School for Competitive Science on Ageing and Health</vt:lpstr>
      <vt:lpstr>SWEAH Mission</vt:lpstr>
      <vt:lpstr>SWEAH Long-term Goal</vt:lpstr>
      <vt:lpstr>SWEAH Program Components</vt:lpstr>
      <vt:lpstr>PowerPoint Presentation</vt:lpstr>
      <vt:lpstr>PowerPoint Presentation</vt:lpstr>
      <vt:lpstr>Affiliated SWEAH PhD Students</vt:lpstr>
      <vt:lpstr>Who can apply? </vt:lpstr>
      <vt:lpstr>Specific SWEAH Curriculum</vt:lpstr>
      <vt:lpstr>Example of courses on ageing and health </vt:lpstr>
      <vt:lpstr>SWEAH National Web Portal</vt:lpstr>
      <vt:lpstr>Open Call for Co-funding of Open Courses </vt:lpstr>
      <vt:lpstr>SWEAH Postdoc Program</vt:lpstr>
      <vt:lpstr>First Postdoc Course Ongoing</vt:lpstr>
      <vt:lpstr>International Summer School on Ageing (ISSA)</vt:lpstr>
      <vt:lpstr>ISSA 3, UBC Vancouver, June 2016</vt:lpstr>
      <vt:lpstr>Activities 2017</vt:lpstr>
      <vt:lpstr> STILL TENTATIVE OPPORTUNITY: Summer Institute on Intervention Research </vt:lpstr>
      <vt:lpstr>SWEAH Coordination &amp; Management</vt:lpstr>
      <vt:lpstr>SWEAH Partners</vt:lpstr>
      <vt:lpstr>PowerPoint Presentation</vt:lpstr>
    </vt:vector>
  </TitlesOfParts>
  <Company>Medicinska fakulteten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Schmiege</dc:creator>
  <cp:lastModifiedBy>med-caw@lu.se</cp:lastModifiedBy>
  <cp:revision>204</cp:revision>
  <cp:lastPrinted>2011-10-27T13:44:15Z</cp:lastPrinted>
  <dcterms:created xsi:type="dcterms:W3CDTF">2014-02-28T06:57:58Z</dcterms:created>
  <dcterms:modified xsi:type="dcterms:W3CDTF">2016-12-07T09:28:17Z</dcterms:modified>
</cp:coreProperties>
</file>